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34"/>
  </p:notesMasterIdLst>
  <p:handoutMasterIdLst>
    <p:handoutMasterId r:id="rId35"/>
  </p:handoutMasterIdLst>
  <p:sldIdLst>
    <p:sldId id="470" r:id="rId3"/>
    <p:sldId id="329" r:id="rId4"/>
    <p:sldId id="2157" r:id="rId5"/>
    <p:sldId id="2313" r:id="rId6"/>
    <p:sldId id="2298" r:id="rId7"/>
    <p:sldId id="2316" r:id="rId8"/>
    <p:sldId id="2317" r:id="rId9"/>
    <p:sldId id="2299" r:id="rId10"/>
    <p:sldId id="2229" r:id="rId11"/>
    <p:sldId id="2319" r:id="rId12"/>
    <p:sldId id="2300" r:id="rId13"/>
    <p:sldId id="2318" r:id="rId14"/>
    <p:sldId id="2320" r:id="rId15"/>
    <p:sldId id="2321" r:id="rId16"/>
    <p:sldId id="2322" r:id="rId17"/>
    <p:sldId id="2323" r:id="rId18"/>
    <p:sldId id="2230" r:id="rId19"/>
    <p:sldId id="2324" r:id="rId20"/>
    <p:sldId id="2325" r:id="rId21"/>
    <p:sldId id="2326" r:id="rId22"/>
    <p:sldId id="2327" r:id="rId23"/>
    <p:sldId id="2328" r:id="rId24"/>
    <p:sldId id="2329" r:id="rId25"/>
    <p:sldId id="2302" r:id="rId26"/>
    <p:sldId id="2330" r:id="rId27"/>
    <p:sldId id="2331" r:id="rId28"/>
    <p:sldId id="2332" r:id="rId29"/>
    <p:sldId id="2333" r:id="rId30"/>
    <p:sldId id="2334" r:id="rId31"/>
    <p:sldId id="2312" r:id="rId32"/>
    <p:sldId id="47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329"/>
            <p14:sldId id="2157"/>
            <p14:sldId id="2313"/>
            <p14:sldId id="2298"/>
            <p14:sldId id="2316"/>
            <p14:sldId id="2317"/>
            <p14:sldId id="2299"/>
            <p14:sldId id="2229"/>
            <p14:sldId id="2319"/>
            <p14:sldId id="2300"/>
            <p14:sldId id="2318"/>
            <p14:sldId id="2320"/>
            <p14:sldId id="2321"/>
            <p14:sldId id="2322"/>
            <p14:sldId id="2323"/>
            <p14:sldId id="2230"/>
            <p14:sldId id="2324"/>
            <p14:sldId id="2325"/>
            <p14:sldId id="2326"/>
            <p14:sldId id="2327"/>
            <p14:sldId id="2328"/>
            <p14:sldId id="2329"/>
            <p14:sldId id="2302"/>
            <p14:sldId id="2330"/>
            <p14:sldId id="2331"/>
            <p14:sldId id="2332"/>
            <p14:sldId id="2333"/>
            <p14:sldId id="2334"/>
            <p14:sldId id="2312"/>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EFDC0"/>
    <a:srgbClr val="FFE285"/>
    <a:srgbClr val="C5ECFF"/>
    <a:srgbClr val="C9FAFF"/>
    <a:srgbClr val="E1FFE0"/>
    <a:srgbClr val="8FDAFF"/>
    <a:srgbClr val="DAE3F3"/>
    <a:srgbClr val="ED7D31"/>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5" autoAdjust="0"/>
    <p:restoredTop sz="92389" autoAdjust="0"/>
  </p:normalViewPr>
  <p:slideViewPr>
    <p:cSldViewPr snapToGrid="0" showGuides="1">
      <p:cViewPr varScale="1">
        <p:scale>
          <a:sx n="78" d="100"/>
          <a:sy n="78" d="100"/>
        </p:scale>
        <p:origin x="678" y="57"/>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p:scale>
        <a:sx n="100" d="100"/>
        <a:sy n="100" d="100"/>
      </p:scale>
      <p:origin x="0" y="-2778"/>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a:t>
            </a:fld>
            <a:endParaRPr lang="zh-CN" altLang="en-US"/>
          </a:p>
        </p:txBody>
      </p:sp>
    </p:spTree>
    <p:extLst>
      <p:ext uri="{BB962C8B-B14F-4D97-AF65-F5344CB8AC3E}">
        <p14:creationId xmlns:p14="http://schemas.microsoft.com/office/powerpoint/2010/main" val="17751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9</a:t>
            </a:fld>
            <a:endParaRPr lang="zh-CN" altLang="en-US"/>
          </a:p>
        </p:txBody>
      </p:sp>
    </p:spTree>
    <p:extLst>
      <p:ext uri="{BB962C8B-B14F-4D97-AF65-F5344CB8AC3E}">
        <p14:creationId xmlns:p14="http://schemas.microsoft.com/office/powerpoint/2010/main" val="39419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17</a:t>
            </a:fld>
            <a:endParaRPr lang="zh-CN" altLang="en-US"/>
          </a:p>
        </p:txBody>
      </p:sp>
    </p:spTree>
    <p:extLst>
      <p:ext uri="{BB962C8B-B14F-4D97-AF65-F5344CB8AC3E}">
        <p14:creationId xmlns:p14="http://schemas.microsoft.com/office/powerpoint/2010/main" val="1362852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24</a:t>
            </a:fld>
            <a:endParaRPr lang="zh-CN" altLang="en-US"/>
          </a:p>
        </p:txBody>
      </p:sp>
    </p:spTree>
    <p:extLst>
      <p:ext uri="{BB962C8B-B14F-4D97-AF65-F5344CB8AC3E}">
        <p14:creationId xmlns:p14="http://schemas.microsoft.com/office/powerpoint/2010/main" val="119256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31</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9B4F7-23EF-4C5C-B693-D71564E7E077}" type="slidenum">
              <a:rPr kumimoji="0" lang="en-US" alt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1230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2482978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92483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2179092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4831941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661729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2766803"/>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guancha.cn/ShenYi/2022_11_05_665333_2.shtml"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guancha.cn/politics/2022_11_09_666014.shtml"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guancha.cn/politics/2022_09_16_658189.shtml" TargetMode="External"/><Relationship Id="rId2" Type="http://schemas.openxmlformats.org/officeDocument/2006/relationships/hyperlink" Target="https://www.guancha.cn/internation/2022_09_27_659634.shtml" TargetMode="External"/><Relationship Id="rId1" Type="http://schemas.openxmlformats.org/officeDocument/2006/relationships/slideLayout" Target="../slideLayouts/slideLayout8.xml"/><Relationship Id="rId6" Type="http://schemas.openxmlformats.org/officeDocument/2006/relationships/hyperlink" Target="https://www.guancha.cn/politics/2022_04_28_637367.shtml" TargetMode="External"/><Relationship Id="rId5" Type="http://schemas.openxmlformats.org/officeDocument/2006/relationships/hyperlink" Target="https://www.guancha.cn/internation/2022_03_11_629857.shtml" TargetMode="External"/><Relationship Id="rId4" Type="http://schemas.openxmlformats.org/officeDocument/2006/relationships/hyperlink" Target="https://www.guancha.cn/internation/2022_09_13_657731.s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guancha.cn/internation/2021_07_20_599129.shtml" TargetMode="External"/><Relationship Id="rId2" Type="http://schemas.openxmlformats.org/officeDocument/2006/relationships/hyperlink" Target="https://www.guancha.cn/economy/2022_03_04_628792.shtml" TargetMode="External"/><Relationship Id="rId1" Type="http://schemas.openxmlformats.org/officeDocument/2006/relationships/slideLayout" Target="../slideLayouts/slideLayout8.xml"/><Relationship Id="rId6" Type="http://schemas.openxmlformats.org/officeDocument/2006/relationships/hyperlink" Target="https://www.guancha.cn/ChanJing/2021_07_08_597622.shtml" TargetMode="External"/><Relationship Id="rId5" Type="http://schemas.openxmlformats.org/officeDocument/2006/relationships/hyperlink" Target="https://www.guancha.cn/qiche/2021_09_05_605870.shtml" TargetMode="External"/><Relationship Id="rId4" Type="http://schemas.openxmlformats.org/officeDocument/2006/relationships/hyperlink" Target="https://www.guancha.cn/economy/2021_12_22_619431.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uancha.cn/politics/2022_02_21_627059.shtml"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guancha.cn/politics/2021_11_14_614752.shtml"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www.guancha.cn/politics/2021_12_18_619007.shtml" TargetMode="External"/><Relationship Id="rId2" Type="http://schemas.openxmlformats.org/officeDocument/2006/relationships/hyperlink" Target="https://www.guancha.cn/economy/2022_02_14_626224.shtml" TargetMode="External"/><Relationship Id="rId1" Type="http://schemas.openxmlformats.org/officeDocument/2006/relationships/slideLayout" Target="../slideLayouts/slideLayout8.xml"/><Relationship Id="rId5" Type="http://schemas.openxmlformats.org/officeDocument/2006/relationships/hyperlink" Target="https://www.guancha.cn/politics/2022_11_05_665433.shtml" TargetMode="External"/><Relationship Id="rId4" Type="http://schemas.openxmlformats.org/officeDocument/2006/relationships/hyperlink" Target="https://www.guancha.cn/economy/2022_07_21_650298.s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uancha.cn/politics/2021_10_31_612992.shtml"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uancha.cn/politics/2021_07_26_600200.shtml" TargetMode="Externa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hyperlink" Target="https://www.guancha.cn/maji/2021_07_05_596998.shtml" TargetMode="External"/><Relationship Id="rId2" Type="http://schemas.openxmlformats.org/officeDocument/2006/relationships/hyperlink" Target="https://www.guancha.cn/politics/2023_03_02_682213.shtml" TargetMode="External"/><Relationship Id="rId1" Type="http://schemas.openxmlformats.org/officeDocument/2006/relationships/slideLayout" Target="../slideLayouts/slideLayout8.xml"/><Relationship Id="rId6" Type="http://schemas.openxmlformats.org/officeDocument/2006/relationships/hyperlink" Target="https://www.guancha.cn/politics/2021_10_29_612779.shtml" TargetMode="External"/><Relationship Id="rId5" Type="http://schemas.openxmlformats.org/officeDocument/2006/relationships/hyperlink" Target="https://www.guancha.cn/economy/2022_01_05_621093.shtml" TargetMode="External"/><Relationship Id="rId4" Type="http://schemas.openxmlformats.org/officeDocument/2006/relationships/hyperlink" Target="https://www.guancha.cn/politics/2022_04_16_635185.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3</a:t>
            </a:r>
            <a:r>
              <a:rPr lang="zh-CN" altLang="en-US" sz="4400" dirty="0">
                <a:solidFill>
                  <a:srgbClr val="194B85"/>
                </a:solidFill>
              </a:rPr>
              <a:t>章 信息安全与隐私</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网络安全重要性</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过不了互联网这一关，就过不了长期执政这一关</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习近平</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没有网络安全就没有国家安全，就没有经济社会稳定运行，广大人民群众利益也难以得到保障 </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习近平</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“中国愿同世界各国一道，携手走出一条数字资源共建共享、数字经济活力迸发、数字治理精准高效、数字文化繁荣发展、数字安全保障有力、数字合作互利共赢的全球数字发展道路，加快构建</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网络空间命运共同体</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，为世界和平发展和人类文明进步贡献智慧和力量。”</a:t>
            </a:r>
            <a:b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b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习近平向</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2022</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年世界互联网大会乌镇峰会致贺信</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454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网络安全法</a:t>
            </a:r>
          </a:p>
        </p:txBody>
      </p:sp>
      <p:sp>
        <p:nvSpPr>
          <p:cNvPr id="5" name="矩形: 圆角 4">
            <a:extLst>
              <a:ext uri="{FF2B5EF4-FFF2-40B4-BE49-F238E27FC236}">
                <a16:creationId xmlns:a16="http://schemas.microsoft.com/office/drawing/2014/main" id="{6B3575A3-D954-4B35-95EA-57E53812CA08}"/>
              </a:ext>
            </a:extLst>
          </p:cNvPr>
          <p:cNvSpPr/>
          <p:nvPr/>
        </p:nvSpPr>
        <p:spPr>
          <a:xfrm>
            <a:off x="241963" y="3069000"/>
            <a:ext cx="1800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网络安全法</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id="{7317E390-F17A-4006-A7B0-53863D9D23DA}"/>
              </a:ext>
            </a:extLst>
          </p:cNvPr>
          <p:cNvSpPr/>
          <p:nvPr/>
        </p:nvSpPr>
        <p:spPr>
          <a:xfrm>
            <a:off x="2307511" y="1632712"/>
            <a:ext cx="2016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网络运行安全</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7" name="矩形: 圆角 36">
            <a:extLst>
              <a:ext uri="{FF2B5EF4-FFF2-40B4-BE49-F238E27FC236}">
                <a16:creationId xmlns:a16="http://schemas.microsoft.com/office/drawing/2014/main" id="{4CDD14A3-D7B1-4509-A66C-D539565C7093}"/>
              </a:ext>
            </a:extLst>
          </p:cNvPr>
          <p:cNvSpPr/>
          <p:nvPr/>
        </p:nvSpPr>
        <p:spPr>
          <a:xfrm>
            <a:off x="2307511" y="5334709"/>
            <a:ext cx="2016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网络信息安全</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1" name="矩形: 圆角 40">
            <a:extLst>
              <a:ext uri="{FF2B5EF4-FFF2-40B4-BE49-F238E27FC236}">
                <a16:creationId xmlns:a16="http://schemas.microsoft.com/office/drawing/2014/main" id="{E03ADEE5-E2D1-4C9E-A672-55825AEE8BC2}"/>
              </a:ext>
            </a:extLst>
          </p:cNvPr>
          <p:cNvSpPr/>
          <p:nvPr/>
        </p:nvSpPr>
        <p:spPr>
          <a:xfrm>
            <a:off x="7118253" y="5784709"/>
            <a:ext cx="4419696"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网络安全审查办法</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3" name="矩形: 圆角 42">
            <a:extLst>
              <a:ext uri="{FF2B5EF4-FFF2-40B4-BE49-F238E27FC236}">
                <a16:creationId xmlns:a16="http://schemas.microsoft.com/office/drawing/2014/main" id="{13BA4A3C-DAD8-47AE-9A05-19916AF834D3}"/>
              </a:ext>
            </a:extLst>
          </p:cNvPr>
          <p:cNvSpPr/>
          <p:nvPr/>
        </p:nvSpPr>
        <p:spPr>
          <a:xfrm>
            <a:off x="7118253" y="1092712"/>
            <a:ext cx="4419696"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网络安全等级保护制度</a:t>
            </a:r>
            <a:r>
              <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等保</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4" name="矩形: 圆角 43">
            <a:extLst>
              <a:ext uri="{FF2B5EF4-FFF2-40B4-BE49-F238E27FC236}">
                <a16:creationId xmlns:a16="http://schemas.microsoft.com/office/drawing/2014/main" id="{32349152-C884-4246-A860-3F198DCF12CE}"/>
              </a:ext>
            </a:extLst>
          </p:cNvPr>
          <p:cNvSpPr/>
          <p:nvPr/>
        </p:nvSpPr>
        <p:spPr>
          <a:xfrm>
            <a:off x="7118253" y="4222035"/>
            <a:ext cx="442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关键信息基础设施安全保护条例</a:t>
            </a:r>
            <a:r>
              <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关保</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4" name="连接符: 肘形 3">
            <a:extLst>
              <a:ext uri="{FF2B5EF4-FFF2-40B4-BE49-F238E27FC236}">
                <a16:creationId xmlns:a16="http://schemas.microsoft.com/office/drawing/2014/main" id="{4BCE5ECD-BF2E-4C01-B2E6-0955C3D5232D}"/>
              </a:ext>
            </a:extLst>
          </p:cNvPr>
          <p:cNvCxnSpPr>
            <a:cxnSpLocks/>
            <a:stCxn id="5" idx="3"/>
            <a:endCxn id="15" idx="1"/>
          </p:cNvCxnSpPr>
          <p:nvPr/>
        </p:nvCxnSpPr>
        <p:spPr>
          <a:xfrm flipV="1">
            <a:off x="2041963" y="1992712"/>
            <a:ext cx="265548" cy="14362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3EFB0F1-DB25-44A2-B5E5-F040551910E7}"/>
              </a:ext>
            </a:extLst>
          </p:cNvPr>
          <p:cNvCxnSpPr>
            <a:cxnSpLocks/>
            <a:stCxn id="5" idx="3"/>
            <a:endCxn id="37" idx="1"/>
          </p:cNvCxnSpPr>
          <p:nvPr/>
        </p:nvCxnSpPr>
        <p:spPr>
          <a:xfrm>
            <a:off x="2041963" y="3429000"/>
            <a:ext cx="265548" cy="226570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F2149825-85DA-4427-A426-3A8D7F72A031}"/>
              </a:ext>
            </a:extLst>
          </p:cNvPr>
          <p:cNvCxnSpPr>
            <a:cxnSpLocks/>
            <a:stCxn id="15" idx="3"/>
            <a:endCxn id="34" idx="1"/>
          </p:cNvCxnSpPr>
          <p:nvPr/>
        </p:nvCxnSpPr>
        <p:spPr>
          <a:xfrm>
            <a:off x="4323511" y="1992712"/>
            <a:ext cx="265548" cy="17179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CE08EC12-09CF-4125-B4BF-9E706C0DD259}"/>
              </a:ext>
            </a:extLst>
          </p:cNvPr>
          <p:cNvCxnSpPr>
            <a:cxnSpLocks/>
            <a:stCxn id="15" idx="3"/>
            <a:endCxn id="33" idx="1"/>
          </p:cNvCxnSpPr>
          <p:nvPr/>
        </p:nvCxnSpPr>
        <p:spPr>
          <a:xfrm>
            <a:off x="4323511" y="1992712"/>
            <a:ext cx="263371" cy="9366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CCBD7E7D-94FC-43CD-BC50-ABE068012665}"/>
              </a:ext>
            </a:extLst>
          </p:cNvPr>
          <p:cNvCxnSpPr>
            <a:cxnSpLocks/>
            <a:stCxn id="15" idx="3"/>
            <a:endCxn id="32" idx="1"/>
          </p:cNvCxnSpPr>
          <p:nvPr/>
        </p:nvCxnSpPr>
        <p:spPr>
          <a:xfrm>
            <a:off x="4323511" y="1992712"/>
            <a:ext cx="263371" cy="1553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BE2C271E-54C3-4899-933A-6A8974D1A1C6}"/>
              </a:ext>
            </a:extLst>
          </p:cNvPr>
          <p:cNvSpPr/>
          <p:nvPr/>
        </p:nvSpPr>
        <p:spPr>
          <a:xfrm>
            <a:off x="7118253" y="3440699"/>
            <a:ext cx="4419696"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互联网信息服务算法推荐管理规定</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70" name="连接符: 肘形 69">
            <a:extLst>
              <a:ext uri="{FF2B5EF4-FFF2-40B4-BE49-F238E27FC236}">
                <a16:creationId xmlns:a16="http://schemas.microsoft.com/office/drawing/2014/main" id="{7D6500A2-A2FE-41C3-BE67-AB4847D2087F}"/>
              </a:ext>
            </a:extLst>
          </p:cNvPr>
          <p:cNvCxnSpPr>
            <a:cxnSpLocks/>
            <a:stCxn id="15" idx="3"/>
            <a:endCxn id="28" idx="1"/>
          </p:cNvCxnSpPr>
          <p:nvPr/>
        </p:nvCxnSpPr>
        <p:spPr>
          <a:xfrm flipV="1">
            <a:off x="4323511" y="1366690"/>
            <a:ext cx="263371" cy="62602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58AF8163-C27B-430C-A798-E1CFEA5BFE84}"/>
              </a:ext>
            </a:extLst>
          </p:cNvPr>
          <p:cNvSpPr/>
          <p:nvPr/>
        </p:nvSpPr>
        <p:spPr>
          <a:xfrm>
            <a:off x="4586882" y="1096690"/>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等级保护</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2" name="矩形: 圆角 31">
            <a:extLst>
              <a:ext uri="{FF2B5EF4-FFF2-40B4-BE49-F238E27FC236}">
                <a16:creationId xmlns:a16="http://schemas.microsoft.com/office/drawing/2014/main" id="{C5CECB55-DCC5-497E-8213-E5A2698641E6}"/>
              </a:ext>
            </a:extLst>
          </p:cNvPr>
          <p:cNvSpPr/>
          <p:nvPr/>
        </p:nvSpPr>
        <p:spPr>
          <a:xfrm>
            <a:off x="4586882" y="1878026"/>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安全风险处置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3" name="矩形: 圆角 32">
            <a:extLst>
              <a:ext uri="{FF2B5EF4-FFF2-40B4-BE49-F238E27FC236}">
                <a16:creationId xmlns:a16="http://schemas.microsoft.com/office/drawing/2014/main" id="{3A4793B9-B86E-452A-B535-06AC922C778D}"/>
              </a:ext>
            </a:extLst>
          </p:cNvPr>
          <p:cNvSpPr/>
          <p:nvPr/>
        </p:nvSpPr>
        <p:spPr>
          <a:xfrm>
            <a:off x="4586882" y="2659362"/>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网络实名制</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4" name="矩形: 圆角 33">
            <a:extLst>
              <a:ext uri="{FF2B5EF4-FFF2-40B4-BE49-F238E27FC236}">
                <a16:creationId xmlns:a16="http://schemas.microsoft.com/office/drawing/2014/main" id="{DED7BF16-BD81-424F-928E-A93B3CA47233}"/>
              </a:ext>
            </a:extLst>
          </p:cNvPr>
          <p:cNvSpPr/>
          <p:nvPr/>
        </p:nvSpPr>
        <p:spPr>
          <a:xfrm>
            <a:off x="4589059" y="3440699"/>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网络产品</a:t>
            </a:r>
            <a:r>
              <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服务</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8" name="矩形: 圆角 37">
            <a:extLst>
              <a:ext uri="{FF2B5EF4-FFF2-40B4-BE49-F238E27FC236}">
                <a16:creationId xmlns:a16="http://schemas.microsoft.com/office/drawing/2014/main" id="{8BDA7D82-6F04-4C76-8113-50D7A6336CBE}"/>
              </a:ext>
            </a:extLst>
          </p:cNvPr>
          <p:cNvSpPr/>
          <p:nvPr/>
        </p:nvSpPr>
        <p:spPr>
          <a:xfrm>
            <a:off x="4586882" y="4222035"/>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关键信息基础设施</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5" name="矩形: 圆角 44">
            <a:extLst>
              <a:ext uri="{FF2B5EF4-FFF2-40B4-BE49-F238E27FC236}">
                <a16:creationId xmlns:a16="http://schemas.microsoft.com/office/drawing/2014/main" id="{57ACD0D8-468D-4E79-9E6A-C9A97053AB43}"/>
              </a:ext>
            </a:extLst>
          </p:cNvPr>
          <p:cNvSpPr/>
          <p:nvPr/>
        </p:nvSpPr>
        <p:spPr>
          <a:xfrm>
            <a:off x="4586882" y="5003372"/>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内容控制</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7" name="矩形: 圆角 46">
            <a:extLst>
              <a:ext uri="{FF2B5EF4-FFF2-40B4-BE49-F238E27FC236}">
                <a16:creationId xmlns:a16="http://schemas.microsoft.com/office/drawing/2014/main" id="{46A190B9-EC4E-445B-8F6E-56FC568FD484}"/>
              </a:ext>
            </a:extLst>
          </p:cNvPr>
          <p:cNvSpPr/>
          <p:nvPr/>
        </p:nvSpPr>
        <p:spPr>
          <a:xfrm>
            <a:off x="4586882" y="5784709"/>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安全审查</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48" name="连接符: 肘形 47">
            <a:extLst>
              <a:ext uri="{FF2B5EF4-FFF2-40B4-BE49-F238E27FC236}">
                <a16:creationId xmlns:a16="http://schemas.microsoft.com/office/drawing/2014/main" id="{F4786A1A-4E89-443B-8616-A60454A667D2}"/>
              </a:ext>
            </a:extLst>
          </p:cNvPr>
          <p:cNvCxnSpPr>
            <a:stCxn id="15" idx="3"/>
            <a:endCxn id="38" idx="1"/>
          </p:cNvCxnSpPr>
          <p:nvPr/>
        </p:nvCxnSpPr>
        <p:spPr>
          <a:xfrm>
            <a:off x="4323511" y="1992712"/>
            <a:ext cx="263371" cy="24993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2127BC24-6595-4E3D-A354-7297F5592D56}"/>
              </a:ext>
            </a:extLst>
          </p:cNvPr>
          <p:cNvCxnSpPr>
            <a:stCxn id="37" idx="3"/>
            <a:endCxn id="45" idx="1"/>
          </p:cNvCxnSpPr>
          <p:nvPr/>
        </p:nvCxnSpPr>
        <p:spPr>
          <a:xfrm flipV="1">
            <a:off x="4323511" y="5273372"/>
            <a:ext cx="263371" cy="4213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705D50A6-F900-4B8E-9C83-1CC932EFC3F4}"/>
              </a:ext>
            </a:extLst>
          </p:cNvPr>
          <p:cNvCxnSpPr>
            <a:cxnSpLocks/>
            <a:stCxn id="37" idx="3"/>
            <a:endCxn id="47" idx="1"/>
          </p:cNvCxnSpPr>
          <p:nvPr/>
        </p:nvCxnSpPr>
        <p:spPr>
          <a:xfrm>
            <a:off x="4323511" y="5694709"/>
            <a:ext cx="263371" cy="360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F8F15F-DFB7-436B-8A8F-B5829356B722}"/>
              </a:ext>
            </a:extLst>
          </p:cNvPr>
          <p:cNvCxnSpPr>
            <a:cxnSpLocks/>
            <a:stCxn id="28" idx="3"/>
            <a:endCxn id="43" idx="1"/>
          </p:cNvCxnSpPr>
          <p:nvPr/>
        </p:nvCxnSpPr>
        <p:spPr>
          <a:xfrm flipV="1">
            <a:off x="6854882" y="1362712"/>
            <a:ext cx="263371" cy="3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CCBC485-A578-438D-9978-876A6657F12B}"/>
              </a:ext>
            </a:extLst>
          </p:cNvPr>
          <p:cNvCxnSpPr>
            <a:cxnSpLocks/>
            <a:stCxn id="34" idx="3"/>
            <a:endCxn id="62" idx="1"/>
          </p:cNvCxnSpPr>
          <p:nvPr/>
        </p:nvCxnSpPr>
        <p:spPr>
          <a:xfrm>
            <a:off x="6857059" y="3710699"/>
            <a:ext cx="2611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20C586-D658-4CD0-B07A-1C4ABDA833C3}"/>
              </a:ext>
            </a:extLst>
          </p:cNvPr>
          <p:cNvCxnSpPr>
            <a:cxnSpLocks/>
            <a:stCxn id="38" idx="3"/>
            <a:endCxn id="44" idx="1"/>
          </p:cNvCxnSpPr>
          <p:nvPr/>
        </p:nvCxnSpPr>
        <p:spPr>
          <a:xfrm>
            <a:off x="6854882" y="4492035"/>
            <a:ext cx="263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C2954B2-D1D6-4294-A139-4C154D18D0D3}"/>
              </a:ext>
            </a:extLst>
          </p:cNvPr>
          <p:cNvCxnSpPr>
            <a:cxnSpLocks/>
            <a:stCxn id="47" idx="3"/>
            <a:endCxn id="41" idx="1"/>
          </p:cNvCxnSpPr>
          <p:nvPr/>
        </p:nvCxnSpPr>
        <p:spPr>
          <a:xfrm>
            <a:off x="6854882" y="6054709"/>
            <a:ext cx="263371"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灯片编号占位符 3">
            <a:extLst>
              <a:ext uri="{FF2B5EF4-FFF2-40B4-BE49-F238E27FC236}">
                <a16:creationId xmlns:a16="http://schemas.microsoft.com/office/drawing/2014/main" id="{3EBADE2E-7EDE-4653-8D51-83901BF6DF5A}"/>
              </a:ext>
            </a:extLst>
          </p:cNvPr>
          <p:cNvSpPr>
            <a:spLocks noGrp="1"/>
          </p:cNvSpPr>
          <p:nvPr>
            <p:ph type="sldNum" sz="quarter" idx="12"/>
          </p:nvPr>
        </p:nvSpPr>
        <p:spPr>
          <a:xfrm>
            <a:off x="5778500" y="6459285"/>
            <a:ext cx="622300" cy="365125"/>
          </a:xfrm>
        </p:spPr>
        <p:txBody>
          <a:bodyPr/>
          <a:lstStyle/>
          <a:p>
            <a:fld id="{8721491F-D304-4A06-8CBD-23BCF5D1E510}" type="slidenum">
              <a:rPr lang="zh-CN" altLang="en-US" smtClean="0"/>
              <a:pPr/>
              <a:t>11</a:t>
            </a:fld>
            <a:endParaRPr lang="zh-CN" altLang="en-US" dirty="0"/>
          </a:p>
        </p:txBody>
      </p:sp>
    </p:spTree>
    <p:extLst>
      <p:ext uri="{BB962C8B-B14F-4D97-AF65-F5344CB8AC3E}">
        <p14:creationId xmlns:p14="http://schemas.microsoft.com/office/powerpoint/2010/main" val="370581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网络安全法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第一章 总则</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第二章 网络安全支持与促进</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第三章 网络运行安全</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第一节 一般规定</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第二节 关键信息基础设施的运行安全</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第四章 网络信息安全</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第五章 监测预警与应急处置</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第六章 法律责任</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第七章 附则</a:t>
            </a:r>
          </a:p>
        </p:txBody>
      </p:sp>
    </p:spTree>
    <p:extLst>
      <p:ext uri="{BB962C8B-B14F-4D97-AF65-F5344CB8AC3E}">
        <p14:creationId xmlns:p14="http://schemas.microsoft.com/office/powerpoint/2010/main" val="2605682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a:t>网络安全案例</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从“爆吧”到“爆破网课”，组织化的网络暴力应该如何治理？</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rPr>
              <a:t>https://www.guancha.cn/ShenYi/2022_11_05_665333_2.shtml</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“网课爆破”是一种伴随着网络课堂的兴起而随之出现的恶行</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2022</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年，河南新郑三中历史教师刘老师上完网课后猝死</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中华人民共和国网络安全法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第十二条  任何个人和组织使用网络应当遵守宪法法律，遵守公共秩序，尊重社会公德，不得危害网络安全，不得利用网络从事危害国家安全、荣誉和利益，煽动颠覆国家政权、推翻社会主义制度，煽动分裂国家、破坏国家统一，宣扬恐怖主义、极端主义，宣扬民族仇恨、民族歧视，传播暴力、淫秽色情信息，编造、传播虚假信息扰乱经济秩序和社会秩序，以及侵害他人名誉、隐私、知识产权和其他合法权益等活动。</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中华人民共和国网络安全法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第二十七条  任何个人和组织不得从事非法侵入他人网络、干扰他人网络正常功能、窃取网络数据等危害网络安全的活动；不得提供专门用于从事侵入网络、干扰网络正常功能及防护措施、窃取网络数据等危害网络安全活动的程序、工具；明知他人从事危害网络安全的活动的，不得为其提供技术支持、广告推广、支付结算等帮助。</a:t>
            </a:r>
          </a:p>
        </p:txBody>
      </p:sp>
      <p:pic>
        <p:nvPicPr>
          <p:cNvPr id="1026" name="Picture 2" descr="年轻人卧底“网课爆破群”|网课|账号_新浪科技_新浪网">
            <a:extLst>
              <a:ext uri="{FF2B5EF4-FFF2-40B4-BE49-F238E27FC236}">
                <a16:creationId xmlns:a16="http://schemas.microsoft.com/office/drawing/2014/main" id="{C9E0955C-A844-4930-ADE8-8ED4B6DA7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399" y="1295470"/>
            <a:ext cx="2339789" cy="17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15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left)">
                                      <p:cBhvr>
                                        <p:cTn id="17" dur="500"/>
                                        <p:tgtEl>
                                          <p:spTgt spid="6">
                                            <p:txEl>
                                              <p:pRg st="6" end="6"/>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left)">
                                      <p:cBhvr>
                                        <p:cTn id="2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网络安全案例</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中国知网用户委员会成立：将督促知网向用户提供更优质服务</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rPr>
              <a:t>https://www.guancha.cn/politics/2022_11_09_666014.shtml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中国知网（</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CNKI</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）是由清华大学、清华同方发起的中国知识基础设施工程，建于</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1999</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6</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月，是全球最大的学术论文数据库和学术电子资源集成商，在目前国内高校、科研机构的市场占有率高达</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99%</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2022</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4</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月，一则落款为中国科学院“文献信息中心”的邮件在网上广为流传，指责知网近“千万级别”的续订费用和“苛刻”的续订条件，并表示因谈判无法达成一致，中国知网已暂停中科院对</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CNKI</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数据库的使用权限。</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南京师范大学、武汉理工大学、金陵科技学院、北京大学、太原理工大学、天津大学</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市场监管总局依据</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反垄断法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对知网涉嫌实施垄断行为立案调查，</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根据</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反垄断法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第五十七条、第五十九条规定，罚款</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8760</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万元。</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中华人民共和国网络安全法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第九条  网络运营者开展经营和服务活动，</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必须遵守法律、行政法规，尊重社会公德，遵守商业道德，诚实信用，</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履行网络安全保护义务，接受政府和社会的监督，承担社会责任。</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pic>
        <p:nvPicPr>
          <p:cNvPr id="2050" name="Picture 2" descr="反垄断“利剑”挥向知网|知网_新浪科技_新浪网">
            <a:extLst>
              <a:ext uri="{FF2B5EF4-FFF2-40B4-BE49-F238E27FC236}">
                <a16:creationId xmlns:a16="http://schemas.microsoft.com/office/drawing/2014/main" id="{BDA609EB-3379-4511-86AB-34D2AF833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5475" y="3620901"/>
            <a:ext cx="18478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wipe(left)">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left)">
                                      <p:cBhvr>
                                        <p:cTn id="20" dur="500"/>
                                        <p:tgtEl>
                                          <p:spTgt spid="6">
                                            <p:txEl>
                                              <p:pRg st="5" end="5"/>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wipe(left)">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网络安全案例</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美国网攻西工大的另一图谋曝光，</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13</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名攻击者真实身份已查明</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rPr>
              <a:t>https://www.guancha.cn/internation/2022_09_27_659634.shtml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澳门保安司：澳门健康码曾遭欧美地区持续网攻，多达</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300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多万次</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3">
                  <a:extLst>
                    <a:ext uri="{A12FA001-AC4F-418D-AE19-62706E023703}">
                      <ahyp:hlinkClr xmlns:ahyp="http://schemas.microsoft.com/office/drawing/2018/hyperlinkcolor" val="tx"/>
                    </a:ext>
                  </a:extLst>
                </a:hlinkClick>
              </a:rPr>
              <a:t>https://www.guancha.cn/politics/2022_09_16_658189.shtml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乌方称：网络攻击致</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2400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多个俄罗斯网站瘫痪，含俄最大银行、俄媒体</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4">
                  <a:extLst>
                    <a:ext uri="{A12FA001-AC4F-418D-AE19-62706E023703}">
                      <ahyp:hlinkClr xmlns:ahyp="http://schemas.microsoft.com/office/drawing/2018/hyperlinkcolor" val="tx"/>
                    </a:ext>
                  </a:extLst>
                </a:hlinkClick>
              </a:rPr>
              <a:t>https://www.guancha.cn/internation/2022_09_13_657731.shtml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国家互联网应急中心：境外组织控制我国计算机对俄乌网络攻击</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5">
                  <a:extLst>
                    <a:ext uri="{A12FA001-AC4F-418D-AE19-62706E023703}">
                      <ahyp:hlinkClr xmlns:ahyp="http://schemas.microsoft.com/office/drawing/2018/hyperlinkcolor" val="tx"/>
                    </a:ext>
                  </a:extLst>
                </a:hlinkClick>
              </a:rPr>
              <a:t>https://www.guancha.cn/internation/2022_03_11_629857.shtml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北京健康宝今日遭境外网络攻击</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6">
                  <a:extLst>
                    <a:ext uri="{A12FA001-AC4F-418D-AE19-62706E023703}">
                      <ahyp:hlinkClr xmlns:ahyp="http://schemas.microsoft.com/office/drawing/2018/hyperlinkcolor" val="tx"/>
                    </a:ext>
                  </a:extLst>
                </a:hlinkClick>
              </a:rPr>
              <a:t>https://www.guancha.cn/politics/2022_04_28_637367.shtml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98319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网络安全案例</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360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曝美国</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多年对全球无差别网络攻击，中国成重点目标</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extLst>
                    <a:ext uri="{A12FA001-AC4F-418D-AE19-62706E023703}">
                      <ahyp:hlinkClr xmlns:ahyp="http://schemas.microsoft.com/office/drawing/2018/hyperlinkcolor" val="tx"/>
                    </a:ext>
                  </a:extLst>
                </a:hlinkClick>
              </a:rPr>
              <a:t>https://www.guancha.cn/economy/2022_03_04_628792.shtml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中方：去年</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531</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万台主机遭境外网络攻击，前三来自北约成员国</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3">
                  <a:extLst>
                    <a:ext uri="{A12FA001-AC4F-418D-AE19-62706E023703}">
                      <ahyp:hlinkClr xmlns:ahyp="http://schemas.microsoft.com/office/drawing/2018/hyperlinkcolor" val="tx"/>
                    </a:ext>
                  </a:extLst>
                </a:hlinkClick>
              </a:rPr>
              <a:t>https://www.guancha.cn/internation/2021_07_20_599129.shtml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发现严重漏洞未及时报告，阿里云被暂停工信部网络安全威胁信息共享平台合作单位</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6</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个月</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4">
                  <a:extLst>
                    <a:ext uri="{A12FA001-AC4F-418D-AE19-62706E023703}">
                      <ahyp:hlinkClr xmlns:ahyp="http://schemas.microsoft.com/office/drawing/2018/hyperlinkcolor" val="tx"/>
                    </a:ext>
                  </a:extLst>
                </a:hlinkClick>
              </a:rPr>
              <a:t>https://www.guancha.cn/economy/2021_12_22_619431.shtml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工信部副部长：如果监管跟不上，智能汽车将带来重大安全隐患</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5">
                  <a:extLst>
                    <a:ext uri="{A12FA001-AC4F-418D-AE19-62706E023703}">
                      <ahyp:hlinkClr xmlns:ahyp="http://schemas.microsoft.com/office/drawing/2018/hyperlinkcolor" val="tx"/>
                    </a:ext>
                  </a:extLst>
                </a:hlinkClick>
              </a:rPr>
              <a:t>https://www.guancha.cn/qiche/2021_09_05_605870.shtml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周鸿祎：数字城市极易受网络安全威胁</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6">
                  <a:extLst>
                    <a:ext uri="{A12FA001-AC4F-418D-AE19-62706E023703}">
                      <ahyp:hlinkClr xmlns:ahyp="http://schemas.microsoft.com/office/drawing/2018/hyperlinkcolor" val="tx"/>
                    </a:ext>
                  </a:extLst>
                </a:hlinkClick>
              </a:rPr>
              <a:t>https://www.guancha.cn/ChanJing/2021_07_08_597622.shtml</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78627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隐私保护</a:t>
            </a:r>
          </a:p>
        </p:txBody>
      </p:sp>
    </p:spTree>
    <p:extLst>
      <p:ext uri="{BB962C8B-B14F-4D97-AF65-F5344CB8AC3E}">
        <p14:creationId xmlns:p14="http://schemas.microsoft.com/office/powerpoint/2010/main" val="20493700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个人信息保护法</a:t>
            </a:r>
          </a:p>
        </p:txBody>
      </p:sp>
      <p:sp>
        <p:nvSpPr>
          <p:cNvPr id="69" name="灯片编号占位符 3">
            <a:extLst>
              <a:ext uri="{FF2B5EF4-FFF2-40B4-BE49-F238E27FC236}">
                <a16:creationId xmlns:a16="http://schemas.microsoft.com/office/drawing/2014/main" id="{66B46E16-85CC-4078-8287-E57579FC623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4">
            <a:extLst>
              <a:ext uri="{FF2B5EF4-FFF2-40B4-BE49-F238E27FC236}">
                <a16:creationId xmlns:a16="http://schemas.microsoft.com/office/drawing/2014/main" id="{6B3575A3-D954-4B35-95EA-57E53812CA08}"/>
              </a:ext>
            </a:extLst>
          </p:cNvPr>
          <p:cNvSpPr/>
          <p:nvPr/>
        </p:nvSpPr>
        <p:spPr>
          <a:xfrm>
            <a:off x="241963" y="3069000"/>
            <a:ext cx="1800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个人信息</a:t>
            </a:r>
            <a:endParaRPr kumimoji="0" lang="en-US" altLang="zh-CN"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保护法</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id="{7317E390-F17A-4006-A7B0-53863D9D23DA}"/>
              </a:ext>
            </a:extLst>
          </p:cNvPr>
          <p:cNvSpPr/>
          <p:nvPr/>
        </p:nvSpPr>
        <p:spPr>
          <a:xfrm>
            <a:off x="3256525" y="1078861"/>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关键信息基础设施</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7" name="矩形: 圆角 36">
            <a:extLst>
              <a:ext uri="{FF2B5EF4-FFF2-40B4-BE49-F238E27FC236}">
                <a16:creationId xmlns:a16="http://schemas.microsoft.com/office/drawing/2014/main" id="{4CDD14A3-D7B1-4509-A66C-D539565C7093}"/>
              </a:ext>
            </a:extLst>
          </p:cNvPr>
          <p:cNvSpPr/>
          <p:nvPr/>
        </p:nvSpPr>
        <p:spPr>
          <a:xfrm>
            <a:off x="3256525" y="1839773"/>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核心数据严格管理</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4" name="连接符: 肘形 3">
            <a:extLst>
              <a:ext uri="{FF2B5EF4-FFF2-40B4-BE49-F238E27FC236}">
                <a16:creationId xmlns:a16="http://schemas.microsoft.com/office/drawing/2014/main" id="{4BCE5ECD-BF2E-4C01-B2E6-0955C3D5232D}"/>
              </a:ext>
            </a:extLst>
          </p:cNvPr>
          <p:cNvCxnSpPr>
            <a:cxnSpLocks/>
            <a:stCxn id="5" idx="3"/>
            <a:endCxn id="15" idx="1"/>
          </p:cNvCxnSpPr>
          <p:nvPr/>
        </p:nvCxnSpPr>
        <p:spPr>
          <a:xfrm flipV="1">
            <a:off x="2041963" y="1438861"/>
            <a:ext cx="1214562" cy="1990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3EFB0F1-DB25-44A2-B5E5-F040551910E7}"/>
              </a:ext>
            </a:extLst>
          </p:cNvPr>
          <p:cNvCxnSpPr>
            <a:cxnSpLocks/>
            <a:stCxn id="5" idx="3"/>
            <a:endCxn id="37" idx="1"/>
          </p:cNvCxnSpPr>
          <p:nvPr/>
        </p:nvCxnSpPr>
        <p:spPr>
          <a:xfrm flipV="1">
            <a:off x="2041963" y="2199773"/>
            <a:ext cx="1214562" cy="12292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CCBD7E7D-94FC-43CD-BC50-ABE068012665}"/>
              </a:ext>
            </a:extLst>
          </p:cNvPr>
          <p:cNvCxnSpPr>
            <a:cxnSpLocks/>
            <a:stCxn id="15" idx="3"/>
            <a:endCxn id="32" idx="1"/>
          </p:cNvCxnSpPr>
          <p:nvPr/>
        </p:nvCxnSpPr>
        <p:spPr>
          <a:xfrm>
            <a:off x="5524525" y="1438861"/>
            <a:ext cx="1120613" cy="5034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7D6500A2-A2FE-41C3-BE67-AB4847D2087F}"/>
              </a:ext>
            </a:extLst>
          </p:cNvPr>
          <p:cNvCxnSpPr>
            <a:cxnSpLocks/>
            <a:stCxn id="15" idx="3"/>
            <a:endCxn id="28" idx="1"/>
          </p:cNvCxnSpPr>
          <p:nvPr/>
        </p:nvCxnSpPr>
        <p:spPr>
          <a:xfrm flipV="1">
            <a:off x="5524525" y="1345979"/>
            <a:ext cx="1120613" cy="9288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58AF8163-C27B-430C-A798-E1CFEA5BFE84}"/>
              </a:ext>
            </a:extLst>
          </p:cNvPr>
          <p:cNvSpPr/>
          <p:nvPr/>
        </p:nvSpPr>
        <p:spPr>
          <a:xfrm>
            <a:off x="6645138" y="1075979"/>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数据本地化与跨境</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2" name="矩形: 圆角 31">
            <a:extLst>
              <a:ext uri="{FF2B5EF4-FFF2-40B4-BE49-F238E27FC236}">
                <a16:creationId xmlns:a16="http://schemas.microsoft.com/office/drawing/2014/main" id="{C5CECB55-DCC5-497E-8213-E5A2698641E6}"/>
              </a:ext>
            </a:extLst>
          </p:cNvPr>
          <p:cNvSpPr/>
          <p:nvPr/>
        </p:nvSpPr>
        <p:spPr>
          <a:xfrm>
            <a:off x="6645138" y="1672307"/>
            <a:ext cx="3276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网络安全审查核供应链安全</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5" name="矩形: 圆角 44">
            <a:extLst>
              <a:ext uri="{FF2B5EF4-FFF2-40B4-BE49-F238E27FC236}">
                <a16:creationId xmlns:a16="http://schemas.microsoft.com/office/drawing/2014/main" id="{57ACD0D8-468D-4E79-9E6A-C9A97053AB43}"/>
              </a:ext>
            </a:extLst>
          </p:cNvPr>
          <p:cNvSpPr/>
          <p:nvPr/>
        </p:nvSpPr>
        <p:spPr>
          <a:xfrm>
            <a:off x="6645138" y="4064387"/>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汽车数据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50" name="连接符: 肘形 49">
            <a:extLst>
              <a:ext uri="{FF2B5EF4-FFF2-40B4-BE49-F238E27FC236}">
                <a16:creationId xmlns:a16="http://schemas.microsoft.com/office/drawing/2014/main" id="{2127BC24-6595-4E3D-A354-7297F5592D56}"/>
              </a:ext>
            </a:extLst>
          </p:cNvPr>
          <p:cNvCxnSpPr>
            <a:cxnSpLocks/>
            <a:stCxn id="51" idx="3"/>
            <a:endCxn id="54" idx="1"/>
          </p:cNvCxnSpPr>
          <p:nvPr/>
        </p:nvCxnSpPr>
        <p:spPr>
          <a:xfrm flipV="1">
            <a:off x="5524525" y="4919816"/>
            <a:ext cx="1120613" cy="108451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89935989-A1C4-48CF-A982-73935C611CA2}"/>
              </a:ext>
            </a:extLst>
          </p:cNvPr>
          <p:cNvSpPr/>
          <p:nvPr/>
        </p:nvSpPr>
        <p:spPr>
          <a:xfrm>
            <a:off x="3256525" y="2600685"/>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重要数据风险评估</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2" name="矩形: 圆角 41">
            <a:extLst>
              <a:ext uri="{FF2B5EF4-FFF2-40B4-BE49-F238E27FC236}">
                <a16:creationId xmlns:a16="http://schemas.microsoft.com/office/drawing/2014/main" id="{8F4D81E4-99E0-44BD-A7B7-3A20497B93A5}"/>
              </a:ext>
            </a:extLst>
          </p:cNvPr>
          <p:cNvSpPr/>
          <p:nvPr/>
        </p:nvSpPr>
        <p:spPr>
          <a:xfrm>
            <a:off x="3256525" y="3361597"/>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分级分类</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6" name="矩形: 圆角 45">
            <a:extLst>
              <a:ext uri="{FF2B5EF4-FFF2-40B4-BE49-F238E27FC236}">
                <a16:creationId xmlns:a16="http://schemas.microsoft.com/office/drawing/2014/main" id="{D3AE1DA1-0A7D-489A-A8F6-0BC0539E19A0}"/>
              </a:ext>
            </a:extLst>
          </p:cNvPr>
          <p:cNvSpPr/>
          <p:nvPr/>
        </p:nvSpPr>
        <p:spPr>
          <a:xfrm>
            <a:off x="3256525" y="4122509"/>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配合调取数据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9" name="矩形: 圆角 48">
            <a:extLst>
              <a:ext uri="{FF2B5EF4-FFF2-40B4-BE49-F238E27FC236}">
                <a16:creationId xmlns:a16="http://schemas.microsoft.com/office/drawing/2014/main" id="{1F0E2265-3274-4E3E-88AD-3A67B2AE6D10}"/>
              </a:ext>
            </a:extLst>
          </p:cNvPr>
          <p:cNvSpPr/>
          <p:nvPr/>
        </p:nvSpPr>
        <p:spPr>
          <a:xfrm>
            <a:off x="3256525" y="4883421"/>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数据交易中心</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1" name="矩形: 圆角 50">
            <a:extLst>
              <a:ext uri="{FF2B5EF4-FFF2-40B4-BE49-F238E27FC236}">
                <a16:creationId xmlns:a16="http://schemas.microsoft.com/office/drawing/2014/main" id="{1C6ECB18-2489-4A86-AFFC-C1568E2E9059}"/>
              </a:ext>
            </a:extLst>
          </p:cNvPr>
          <p:cNvSpPr/>
          <p:nvPr/>
        </p:nvSpPr>
        <p:spPr>
          <a:xfrm>
            <a:off x="3256525" y="5644333"/>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特殊类型数据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4" name="矩形: 圆角 53">
            <a:extLst>
              <a:ext uri="{FF2B5EF4-FFF2-40B4-BE49-F238E27FC236}">
                <a16:creationId xmlns:a16="http://schemas.microsoft.com/office/drawing/2014/main" id="{62C4426E-D8B4-4995-9029-7AED8A997B8F}"/>
              </a:ext>
            </a:extLst>
          </p:cNvPr>
          <p:cNvSpPr/>
          <p:nvPr/>
        </p:nvSpPr>
        <p:spPr>
          <a:xfrm>
            <a:off x="6645138" y="4649816"/>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健康医疗数据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5" name="矩形: 圆角 54">
            <a:extLst>
              <a:ext uri="{FF2B5EF4-FFF2-40B4-BE49-F238E27FC236}">
                <a16:creationId xmlns:a16="http://schemas.microsoft.com/office/drawing/2014/main" id="{C3FE51E2-BBDC-46AA-9601-B4E14ECF1FB4}"/>
              </a:ext>
            </a:extLst>
          </p:cNvPr>
          <p:cNvSpPr/>
          <p:nvPr/>
        </p:nvSpPr>
        <p:spPr>
          <a:xfrm>
            <a:off x="6645138" y="5235245"/>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人类遗传数据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7" name="矩形: 圆角 56">
            <a:extLst>
              <a:ext uri="{FF2B5EF4-FFF2-40B4-BE49-F238E27FC236}">
                <a16:creationId xmlns:a16="http://schemas.microsoft.com/office/drawing/2014/main" id="{86AECA58-0CD3-494A-BC6A-0D58C8DE1744}"/>
              </a:ext>
            </a:extLst>
          </p:cNvPr>
          <p:cNvSpPr/>
          <p:nvPr/>
        </p:nvSpPr>
        <p:spPr>
          <a:xfrm>
            <a:off x="6645138" y="5820674"/>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测绘数据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71" name="连接符: 肘形 70">
            <a:extLst>
              <a:ext uri="{FF2B5EF4-FFF2-40B4-BE49-F238E27FC236}">
                <a16:creationId xmlns:a16="http://schemas.microsoft.com/office/drawing/2014/main" id="{C0506796-D3AD-4954-AD4F-B2F7828E74D0}"/>
              </a:ext>
            </a:extLst>
          </p:cNvPr>
          <p:cNvCxnSpPr>
            <a:stCxn id="5" idx="3"/>
            <a:endCxn id="40" idx="1"/>
          </p:cNvCxnSpPr>
          <p:nvPr/>
        </p:nvCxnSpPr>
        <p:spPr>
          <a:xfrm flipV="1">
            <a:off x="2041963" y="2960685"/>
            <a:ext cx="1214562" cy="4683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FB6CC645-EDDB-4BE7-AB15-62C678553612}"/>
              </a:ext>
            </a:extLst>
          </p:cNvPr>
          <p:cNvCxnSpPr>
            <a:stCxn id="5" idx="3"/>
            <a:endCxn id="42" idx="1"/>
          </p:cNvCxnSpPr>
          <p:nvPr/>
        </p:nvCxnSpPr>
        <p:spPr>
          <a:xfrm>
            <a:off x="2041963" y="3429000"/>
            <a:ext cx="1214562" cy="292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918FADE9-5EF1-4FDF-A4CF-C7708BA83F51}"/>
              </a:ext>
            </a:extLst>
          </p:cNvPr>
          <p:cNvCxnSpPr>
            <a:stCxn id="5" idx="3"/>
            <a:endCxn id="46" idx="1"/>
          </p:cNvCxnSpPr>
          <p:nvPr/>
        </p:nvCxnSpPr>
        <p:spPr>
          <a:xfrm>
            <a:off x="2041963" y="3429000"/>
            <a:ext cx="1214562" cy="105350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8F49F27A-8B77-4378-9386-606D0B78FDFD}"/>
              </a:ext>
            </a:extLst>
          </p:cNvPr>
          <p:cNvCxnSpPr>
            <a:stCxn id="5" idx="3"/>
            <a:endCxn id="49" idx="1"/>
          </p:cNvCxnSpPr>
          <p:nvPr/>
        </p:nvCxnSpPr>
        <p:spPr>
          <a:xfrm>
            <a:off x="2041963" y="3429000"/>
            <a:ext cx="1214562" cy="18144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DD0175E7-7C09-43EE-B750-59B88B3046E2}"/>
              </a:ext>
            </a:extLst>
          </p:cNvPr>
          <p:cNvCxnSpPr>
            <a:stCxn id="5" idx="3"/>
            <a:endCxn id="51" idx="1"/>
          </p:cNvCxnSpPr>
          <p:nvPr/>
        </p:nvCxnSpPr>
        <p:spPr>
          <a:xfrm>
            <a:off x="2041963" y="3429000"/>
            <a:ext cx="1214562" cy="257533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86809BB3-3DAE-4517-87DB-F33C9AAEE650}"/>
              </a:ext>
            </a:extLst>
          </p:cNvPr>
          <p:cNvCxnSpPr>
            <a:stCxn id="51" idx="3"/>
            <a:endCxn id="45" idx="1"/>
          </p:cNvCxnSpPr>
          <p:nvPr/>
        </p:nvCxnSpPr>
        <p:spPr>
          <a:xfrm flipV="1">
            <a:off x="5524525" y="4334387"/>
            <a:ext cx="1120613" cy="16699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89A67EE3-F59C-410C-B0BA-01F10E89EBCC}"/>
              </a:ext>
            </a:extLst>
          </p:cNvPr>
          <p:cNvCxnSpPr>
            <a:stCxn id="51" idx="3"/>
            <a:endCxn id="55" idx="1"/>
          </p:cNvCxnSpPr>
          <p:nvPr/>
        </p:nvCxnSpPr>
        <p:spPr>
          <a:xfrm flipV="1">
            <a:off x="5524525" y="5505245"/>
            <a:ext cx="1120613" cy="4990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7" name="连接符: 肘形 86">
            <a:extLst>
              <a:ext uri="{FF2B5EF4-FFF2-40B4-BE49-F238E27FC236}">
                <a16:creationId xmlns:a16="http://schemas.microsoft.com/office/drawing/2014/main" id="{A080FBD6-4F35-4BEF-BCAE-165073F8FD63}"/>
              </a:ext>
            </a:extLst>
          </p:cNvPr>
          <p:cNvCxnSpPr>
            <a:stCxn id="51" idx="3"/>
            <a:endCxn id="57" idx="1"/>
          </p:cNvCxnSpPr>
          <p:nvPr/>
        </p:nvCxnSpPr>
        <p:spPr>
          <a:xfrm>
            <a:off x="5524525" y="6004333"/>
            <a:ext cx="1120613" cy="86341"/>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91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个人信息保护法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第一章 总 则</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第二章 个人信息处理规则</a:t>
            </a:r>
          </a:p>
          <a:p>
            <a:pPr marL="457200" marR="0" lvl="1"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第一节 一般规定</a:t>
            </a:r>
          </a:p>
          <a:p>
            <a:pPr marL="457200" marR="0" lvl="1"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第二节 敏感个人信息的处理规则</a:t>
            </a:r>
          </a:p>
          <a:p>
            <a:pPr marL="457200" marR="0" lvl="1"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第三节 国家机关处理个人信息的特别规定</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第三章 个人信息跨境提供的规则</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第四章 个人在个人信息处理活动中的权利</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第五章 个人信息处理者的义务</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第六章 履行个人信息保护职责的部门</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第七章 法律责任</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第八章 附 则</a:t>
            </a:r>
          </a:p>
        </p:txBody>
      </p:sp>
    </p:spTree>
    <p:extLst>
      <p:ext uri="{BB962C8B-B14F-4D97-AF65-F5344CB8AC3E}">
        <p14:creationId xmlns:p14="http://schemas.microsoft.com/office/powerpoint/2010/main" val="127303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fld id="{8721491F-D304-4A06-8CBD-23BCF5D1E510}" type="slidenum">
              <a:rPr lang="zh-CN" altLang="en-US" smtClean="0"/>
              <a:pPr/>
              <a:t>2</a:t>
            </a:fld>
            <a:endParaRPr lang="zh-CN" altLang="en-US" dirty="0"/>
          </a:p>
        </p:txBody>
      </p:sp>
      <p:graphicFrame>
        <p:nvGraphicFramePr>
          <p:cNvPr id="5" name="表格 4">
            <a:extLst>
              <a:ext uri="{FF2B5EF4-FFF2-40B4-BE49-F238E27FC236}">
                <a16:creationId xmlns:a16="http://schemas.microsoft.com/office/drawing/2014/main" id="{96EBB0C9-9338-A2B3-D0B0-57E1B2CE252A}"/>
              </a:ext>
            </a:extLst>
          </p:cNvPr>
          <p:cNvGraphicFramePr>
            <a:graphicFrameLocks noGrp="1"/>
          </p:cNvGraphicFramePr>
          <p:nvPr>
            <p:extLst>
              <p:ext uri="{D42A27DB-BD31-4B8C-83A1-F6EECF244321}">
                <p14:modId xmlns:p14="http://schemas.microsoft.com/office/powerpoint/2010/main" val="4206955162"/>
              </p:ext>
            </p:extLst>
          </p:nvPr>
        </p:nvGraphicFramePr>
        <p:xfrm>
          <a:off x="346937" y="1145859"/>
          <a:ext cx="11470707" cy="5184648"/>
        </p:xfrm>
        <a:graphic>
          <a:graphicData uri="http://schemas.openxmlformats.org/drawingml/2006/table">
            <a:tbl>
              <a:tblPr>
                <a:tableStyleId>{5C22544A-7EE6-4342-B048-85BDC9FD1C3A}</a:tableStyleId>
              </a:tblPr>
              <a:tblGrid>
                <a:gridCol w="2440737">
                  <a:extLst>
                    <a:ext uri="{9D8B030D-6E8A-4147-A177-3AD203B41FA5}">
                      <a16:colId xmlns:a16="http://schemas.microsoft.com/office/drawing/2014/main" val="3387329542"/>
                    </a:ext>
                  </a:extLst>
                </a:gridCol>
                <a:gridCol w="5364000">
                  <a:extLst>
                    <a:ext uri="{9D8B030D-6E8A-4147-A177-3AD203B41FA5}">
                      <a16:colId xmlns:a16="http://schemas.microsoft.com/office/drawing/2014/main" val="3842411723"/>
                    </a:ext>
                  </a:extLst>
                </a:gridCol>
                <a:gridCol w="828000">
                  <a:extLst>
                    <a:ext uri="{9D8B030D-6E8A-4147-A177-3AD203B41FA5}">
                      <a16:colId xmlns:a16="http://schemas.microsoft.com/office/drawing/2014/main" val="1876341773"/>
                    </a:ext>
                  </a:extLst>
                </a:gridCol>
                <a:gridCol w="617220">
                  <a:extLst>
                    <a:ext uri="{9D8B030D-6E8A-4147-A177-3AD203B41FA5}">
                      <a16:colId xmlns:a16="http://schemas.microsoft.com/office/drawing/2014/main" val="1476985177"/>
                    </a:ext>
                  </a:extLst>
                </a:gridCol>
                <a:gridCol w="731520">
                  <a:extLst>
                    <a:ext uri="{9D8B030D-6E8A-4147-A177-3AD203B41FA5}">
                      <a16:colId xmlns:a16="http://schemas.microsoft.com/office/drawing/2014/main" val="439713201"/>
                    </a:ext>
                  </a:extLst>
                </a:gridCol>
                <a:gridCol w="697230">
                  <a:extLst>
                    <a:ext uri="{9D8B030D-6E8A-4147-A177-3AD203B41FA5}">
                      <a16:colId xmlns:a16="http://schemas.microsoft.com/office/drawing/2014/main" val="3184935153"/>
                    </a:ext>
                  </a:extLst>
                </a:gridCol>
                <a:gridCol w="792000">
                  <a:extLst>
                    <a:ext uri="{9D8B030D-6E8A-4147-A177-3AD203B41FA5}">
                      <a16:colId xmlns:a16="http://schemas.microsoft.com/office/drawing/2014/main" val="2865534016"/>
                    </a:ext>
                  </a:extLst>
                </a:gridCol>
              </a:tblGrid>
              <a:tr h="718285">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标题</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课程内容</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重难点</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支撑课程目标</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课内学时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教学方式</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课外环节</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374821"/>
                  </a:ext>
                </a:extLst>
              </a:tr>
              <a:tr h="254332">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章 信息安全与隐私</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本章重点难点：树立系统安全观，强化隐私保护意识。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3916786"/>
                  </a:ext>
                </a:extLst>
              </a:tr>
              <a:tr h="355193">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3.1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信息安全法律法规体系</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知晓现行的信息安全法律法规体系。</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0.25</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1646667"/>
                  </a:ext>
                </a:extLst>
              </a:tr>
              <a:tr h="320903">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3.2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网络安全</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以</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网络安全法</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为主线，充分认识到网络安全的重要性，知晓</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网络安全法</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的主要内容。</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596388"/>
                  </a:ext>
                </a:extLst>
              </a:tr>
              <a:tr h="0">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3.3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隐私保护</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了解</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个人信息保护法</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民法典</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第六章 隐私权和个人信息保护”的主要内容，强化隐私保护意识。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.75</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7261768"/>
                  </a:ext>
                </a:extLst>
              </a:tr>
              <a:tr h="1333958">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3.4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数据保护</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以</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数据安全法</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为主线，充分认识到数据安全的重要性，知晓</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数据安全法</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的主要内容。</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p>
                      <a:pPr marL="0" algn="l" defTabSz="914400" rtl="0" eaLnBrk="1" fontAlgn="ctr" latinLnBrk="0" hangingPunct="1">
                        <a:lnSpc>
                          <a:spcPct val="130000"/>
                        </a:lnSpc>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在第一章的复杂工程问题基础上深刻分析该工程具有哪些安全与隐私隐患。</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136137"/>
                  </a:ext>
                </a:extLst>
              </a:tr>
            </a:tbl>
          </a:graphicData>
        </a:graphic>
      </p:graphicFrame>
    </p:spTree>
    <p:extLst>
      <p:ext uri="{BB962C8B-B14F-4D97-AF65-F5344CB8AC3E}">
        <p14:creationId xmlns:p14="http://schemas.microsoft.com/office/powerpoint/2010/main" val="257461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F4710-C565-1266-B46D-ABDEC1A1EDE7}"/>
              </a:ext>
            </a:extLst>
          </p:cNvPr>
          <p:cNvSpPr>
            <a:spLocks noGrp="1"/>
          </p:cNvSpPr>
          <p:nvPr>
            <p:ph type="title"/>
          </p:nvPr>
        </p:nvSpPr>
        <p:spPr/>
        <p:txBody>
          <a:bodyPr/>
          <a:lstStyle/>
          <a:p>
            <a:r>
              <a:rPr lang="zh-CN" altLang="en-US" dirty="0"/>
              <a:t>个人信息保护法</a:t>
            </a:r>
          </a:p>
        </p:txBody>
      </p:sp>
      <p:sp>
        <p:nvSpPr>
          <p:cNvPr id="4" name="灯片编号占位符 3">
            <a:extLst>
              <a:ext uri="{FF2B5EF4-FFF2-40B4-BE49-F238E27FC236}">
                <a16:creationId xmlns:a16="http://schemas.microsoft.com/office/drawing/2014/main" id="{67955FE6-8163-3C43-C9BA-9275EFEC6D6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7D1E6CB7-F35E-C43B-3E5A-95A9F40D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36" y="1115878"/>
            <a:ext cx="10561627" cy="5234218"/>
          </a:xfrm>
          <a:prstGeom prst="rect">
            <a:avLst/>
          </a:prstGeom>
        </p:spPr>
      </p:pic>
    </p:spTree>
    <p:extLst>
      <p:ext uri="{BB962C8B-B14F-4D97-AF65-F5344CB8AC3E}">
        <p14:creationId xmlns:p14="http://schemas.microsoft.com/office/powerpoint/2010/main" val="233205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个人信息泄露严重</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最高检：社会性死亡类案件对当事人是天大的事情</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extLst>
                    <a:ext uri="{A12FA001-AC4F-418D-AE19-62706E023703}">
                      <ahyp:hlinkClr xmlns:ahyp="http://schemas.microsoft.com/office/drawing/2018/hyperlinkcolor" val="tx"/>
                    </a:ext>
                  </a:extLst>
                </a:hlinkClick>
              </a:rPr>
              <a:t>https://www.guancha.cn/politics/2022_02_21_627059.shtml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2014</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年，怀疑中学生试衣时盗窃，“人肉搜索”致受害人自杀</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2020</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年，“富婆出轨快递小哥”，受害人患上抑郁症，“社会性死亡”</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个人信息保护法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第六条：“收集个人信息，应当限于实现处理</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目的的最小范围，不得过度收集个人信息。”</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第十条　任何组织、个人不得非法收集、使用、加工、传输他人个人信息，不得非法买卖、提供或者公开他人个人信息；不得从事危害国家安全、公共利益的个人信息处理活动。</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第十三条中指出“处理个人信息应当取得个人同意，但是有前款第二项至第七项规定情形的，不需取得个人同意。”</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第二十六条　在公共场所安装图像采集、个人身份识别设备，应当为维护公共安全所必需，遵守国家有关规定，并设置显著的提示标识。所收集的个人图像、身份识别信息只能用于维护公共安全的目的，不得用于其他目的；取得个人单独同意的除外。</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pic>
        <p:nvPicPr>
          <p:cNvPr id="3076" name="Picture 4" descr="https://img2.baidu.com/it/u=123929714,2498685740&amp;fm=253&amp;fmt=auto&amp;app=138&amp;f=JPEG?w=500&amp;h=281">
            <a:extLst>
              <a:ext uri="{FF2B5EF4-FFF2-40B4-BE49-F238E27FC236}">
                <a16:creationId xmlns:a16="http://schemas.microsoft.com/office/drawing/2014/main" id="{C7D2C5CC-6F7D-480A-B545-5C15F9B3C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955" y="1294033"/>
            <a:ext cx="4028431" cy="226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9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7" dur="500"/>
                                        <p:tgtEl>
                                          <p:spTgt spid="6">
                                            <p:txEl>
                                              <p:pRg st="4" end="4"/>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0" dur="500"/>
                                        <p:tgtEl>
                                          <p:spTgt spid="6">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3" dur="500"/>
                                        <p:tgtEl>
                                          <p:spTgt spid="6">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randombar(horizontal)">
                                      <p:cBhvr>
                                        <p:cTn id="2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个人信息泄露严重</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国家网信办拟规定：不得将人脸、步态、指纹等生物特征作为唯一的个人身份认证方式</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rPr>
              <a:t>https://www.guancha.cn/politics/2021_11_14_614752.shtml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2021</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6</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月，李某遭遇诈骗泄露人脸等信息，损失</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43</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万元</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2021</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8</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月，钱某</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85</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万余元“不翼而飞”</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2018</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年，“透明胶带</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导电笔秒破手机指纹识别系统，开机，支付</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个人信息保护法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第五条　处理个人信息应当遵循合法、正当、</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必要和诚信原则，不得通过误导、欺诈、胁迫等方式处理个人信息。</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第十条　任何组织、个人不得非法收集、使用、加工、传输</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他人个人信息，不得非法买卖、提供或者公开他人个人信息；不得从事危害国家安全、公共利益的个人信息处理活动。</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第十三条中指出“处理个人信息应当取得个人同意，但是有前款第二项至第七项规定情形的，不需取得个人同意。”</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第二十八条　敏感个人信息是一旦泄露或者非法使用，容易导致自然人的人格尊严受到侵害或者人身、财产安全受到危害的个人信息，包括生物识别、宗教信仰、特定身份、医疗健康、金融账户、行踪轨迹等信息，以及不满十四周岁未成年人的个人信息。只有在具有特定的目的和充分的必要性，并采取严格保护措施的情形下，个人信息处理者方可处理敏感个人信息。</a:t>
            </a:r>
          </a:p>
        </p:txBody>
      </p:sp>
      <p:pic>
        <p:nvPicPr>
          <p:cNvPr id="4098" name="Picture 2" descr="https://img.xianjichina.com/editer/20210312/image/c59808cfd77d61776c29890e41e67794.jpg">
            <a:extLst>
              <a:ext uri="{FF2B5EF4-FFF2-40B4-BE49-F238E27FC236}">
                <a16:creationId xmlns:a16="http://schemas.microsoft.com/office/drawing/2014/main" id="{9FD4ABAC-E350-46FE-AC63-44BE9FD0E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232" y="1658970"/>
            <a:ext cx="3775295" cy="24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9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left)">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2" dur="500"/>
                                        <p:tgtEl>
                                          <p:spTgt spid="6">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5" dur="500"/>
                                        <p:tgtEl>
                                          <p:spTgt spid="6">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randombar(horizontal)">
                                      <p:cBhvr>
                                        <p:cTn id="28" dur="500"/>
                                        <p:tgtEl>
                                          <p:spTgt spid="6">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randombar(horizontal)">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个人信息泄露严重</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网传知乎裁员，却炸出提供“监控员工离职”软件的上市公司？</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extLst>
                    <a:ext uri="{A12FA001-AC4F-418D-AE19-62706E023703}">
                      <ahyp:hlinkClr xmlns:ahyp="http://schemas.microsoft.com/office/drawing/2018/hyperlinkcolor" val="tx"/>
                    </a:ext>
                  </a:extLst>
                </a:hlinkClick>
              </a:rPr>
              <a:t>https://www.guancha.cn/economy/2022_02_14_626224.shtml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消保委呼吁，腾讯出手：微信扫码点餐将有重大变化，禁止强制关注公众号</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3">
                  <a:extLst>
                    <a:ext uri="{A12FA001-AC4F-418D-AE19-62706E023703}">
                      <ahyp:hlinkClr xmlns:ahyp="http://schemas.microsoft.com/office/drawing/2018/hyperlinkcolor" val="tx"/>
                    </a:ext>
                  </a:extLst>
                </a:hlinkClick>
              </a:rPr>
              <a:t>https://www.guancha.cn/politics/2021_12_18_619007.shtml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1"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国家互联网信息办公室有关负责人就对滴滴全球股份有限公司依法作出网络安全审查相关行政处罚的决定答记者问</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4">
                  <a:extLst>
                    <a:ext uri="{A12FA001-AC4F-418D-AE19-62706E023703}">
                      <ahyp:hlinkClr xmlns:ahyp="http://schemas.microsoft.com/office/drawing/2018/hyperlinkcolor" val="tx"/>
                    </a:ext>
                  </a:extLst>
                </a:hlinkClick>
              </a:rPr>
              <a:t>https://www.guancha.cn/economy/2022_07_21_650298.shtml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乐歌承认升降台“暗藏”摄像头：已下架</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5">
                  <a:extLst>
                    <a:ext uri="{A12FA001-AC4F-418D-AE19-62706E023703}">
                      <ahyp:hlinkClr xmlns:ahyp="http://schemas.microsoft.com/office/drawing/2018/hyperlinkcolor" val="tx"/>
                    </a:ext>
                  </a:extLst>
                </a:hlinkClick>
              </a:rPr>
              <a:t>https://www.guancha.cn/politics/2022_11_05_665433.shtml</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79242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04</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数据保护</a:t>
            </a:r>
          </a:p>
        </p:txBody>
      </p:sp>
    </p:spTree>
    <p:extLst>
      <p:ext uri="{BB962C8B-B14F-4D97-AF65-F5344CB8AC3E}">
        <p14:creationId xmlns:p14="http://schemas.microsoft.com/office/powerpoint/2010/main" val="34267503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数据安全法</a:t>
            </a:r>
          </a:p>
        </p:txBody>
      </p:sp>
      <p:sp>
        <p:nvSpPr>
          <p:cNvPr id="69" name="灯片编号占位符 3">
            <a:extLst>
              <a:ext uri="{FF2B5EF4-FFF2-40B4-BE49-F238E27FC236}">
                <a16:creationId xmlns:a16="http://schemas.microsoft.com/office/drawing/2014/main" id="{66B46E16-85CC-4078-8287-E57579FC623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4">
            <a:extLst>
              <a:ext uri="{FF2B5EF4-FFF2-40B4-BE49-F238E27FC236}">
                <a16:creationId xmlns:a16="http://schemas.microsoft.com/office/drawing/2014/main" id="{6B3575A3-D954-4B35-95EA-57E53812CA08}"/>
              </a:ext>
            </a:extLst>
          </p:cNvPr>
          <p:cNvSpPr/>
          <p:nvPr/>
        </p:nvSpPr>
        <p:spPr>
          <a:xfrm>
            <a:off x="241963" y="3069000"/>
            <a:ext cx="1800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数据安全法</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id="{7317E390-F17A-4006-A7B0-53863D9D23DA}"/>
              </a:ext>
            </a:extLst>
          </p:cNvPr>
          <p:cNvSpPr/>
          <p:nvPr/>
        </p:nvSpPr>
        <p:spPr>
          <a:xfrm>
            <a:off x="3256525" y="1078861"/>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关键信息基础设施</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7" name="矩形: 圆角 36">
            <a:extLst>
              <a:ext uri="{FF2B5EF4-FFF2-40B4-BE49-F238E27FC236}">
                <a16:creationId xmlns:a16="http://schemas.microsoft.com/office/drawing/2014/main" id="{4CDD14A3-D7B1-4509-A66C-D539565C7093}"/>
              </a:ext>
            </a:extLst>
          </p:cNvPr>
          <p:cNvSpPr/>
          <p:nvPr/>
        </p:nvSpPr>
        <p:spPr>
          <a:xfrm>
            <a:off x="3256525" y="1839773"/>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核心数据严格管理</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4" name="连接符: 肘形 3">
            <a:extLst>
              <a:ext uri="{FF2B5EF4-FFF2-40B4-BE49-F238E27FC236}">
                <a16:creationId xmlns:a16="http://schemas.microsoft.com/office/drawing/2014/main" id="{4BCE5ECD-BF2E-4C01-B2E6-0955C3D5232D}"/>
              </a:ext>
            </a:extLst>
          </p:cNvPr>
          <p:cNvCxnSpPr>
            <a:cxnSpLocks/>
            <a:stCxn id="5" idx="3"/>
            <a:endCxn id="15" idx="1"/>
          </p:cNvCxnSpPr>
          <p:nvPr/>
        </p:nvCxnSpPr>
        <p:spPr>
          <a:xfrm flipV="1">
            <a:off x="2041963" y="1438861"/>
            <a:ext cx="1214562" cy="199013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3EFB0F1-DB25-44A2-B5E5-F040551910E7}"/>
              </a:ext>
            </a:extLst>
          </p:cNvPr>
          <p:cNvCxnSpPr>
            <a:cxnSpLocks/>
            <a:stCxn id="5" idx="3"/>
            <a:endCxn id="37" idx="1"/>
          </p:cNvCxnSpPr>
          <p:nvPr/>
        </p:nvCxnSpPr>
        <p:spPr>
          <a:xfrm flipV="1">
            <a:off x="2041963" y="2199773"/>
            <a:ext cx="1214562" cy="12292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CCBD7E7D-94FC-43CD-BC50-ABE068012665}"/>
              </a:ext>
            </a:extLst>
          </p:cNvPr>
          <p:cNvCxnSpPr>
            <a:cxnSpLocks/>
            <a:stCxn id="15" idx="3"/>
            <a:endCxn id="32" idx="1"/>
          </p:cNvCxnSpPr>
          <p:nvPr/>
        </p:nvCxnSpPr>
        <p:spPr>
          <a:xfrm>
            <a:off x="5524525" y="1438861"/>
            <a:ext cx="1120613" cy="5034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7D6500A2-A2FE-41C3-BE67-AB4847D2087F}"/>
              </a:ext>
            </a:extLst>
          </p:cNvPr>
          <p:cNvCxnSpPr>
            <a:cxnSpLocks/>
            <a:stCxn id="15" idx="3"/>
            <a:endCxn id="28" idx="1"/>
          </p:cNvCxnSpPr>
          <p:nvPr/>
        </p:nvCxnSpPr>
        <p:spPr>
          <a:xfrm flipV="1">
            <a:off x="5524525" y="1345979"/>
            <a:ext cx="1120613" cy="9288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58AF8163-C27B-430C-A798-E1CFEA5BFE84}"/>
              </a:ext>
            </a:extLst>
          </p:cNvPr>
          <p:cNvSpPr/>
          <p:nvPr/>
        </p:nvSpPr>
        <p:spPr>
          <a:xfrm>
            <a:off x="6645138" y="1075979"/>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数据本地化与跨境</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2" name="矩形: 圆角 31">
            <a:extLst>
              <a:ext uri="{FF2B5EF4-FFF2-40B4-BE49-F238E27FC236}">
                <a16:creationId xmlns:a16="http://schemas.microsoft.com/office/drawing/2014/main" id="{C5CECB55-DCC5-497E-8213-E5A2698641E6}"/>
              </a:ext>
            </a:extLst>
          </p:cNvPr>
          <p:cNvSpPr/>
          <p:nvPr/>
        </p:nvSpPr>
        <p:spPr>
          <a:xfrm>
            <a:off x="6645138" y="1672307"/>
            <a:ext cx="3276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网络安全审查核供应链安全</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5" name="矩形: 圆角 44">
            <a:extLst>
              <a:ext uri="{FF2B5EF4-FFF2-40B4-BE49-F238E27FC236}">
                <a16:creationId xmlns:a16="http://schemas.microsoft.com/office/drawing/2014/main" id="{57ACD0D8-468D-4E79-9E6A-C9A97053AB43}"/>
              </a:ext>
            </a:extLst>
          </p:cNvPr>
          <p:cNvSpPr/>
          <p:nvPr/>
        </p:nvSpPr>
        <p:spPr>
          <a:xfrm>
            <a:off x="6645138" y="4064387"/>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汽车数据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50" name="连接符: 肘形 49">
            <a:extLst>
              <a:ext uri="{FF2B5EF4-FFF2-40B4-BE49-F238E27FC236}">
                <a16:creationId xmlns:a16="http://schemas.microsoft.com/office/drawing/2014/main" id="{2127BC24-6595-4E3D-A354-7297F5592D56}"/>
              </a:ext>
            </a:extLst>
          </p:cNvPr>
          <p:cNvCxnSpPr>
            <a:cxnSpLocks/>
            <a:stCxn id="51" idx="3"/>
            <a:endCxn id="54" idx="1"/>
          </p:cNvCxnSpPr>
          <p:nvPr/>
        </p:nvCxnSpPr>
        <p:spPr>
          <a:xfrm flipV="1">
            <a:off x="5524525" y="4919816"/>
            <a:ext cx="1120613" cy="108451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89935989-A1C4-48CF-A982-73935C611CA2}"/>
              </a:ext>
            </a:extLst>
          </p:cNvPr>
          <p:cNvSpPr/>
          <p:nvPr/>
        </p:nvSpPr>
        <p:spPr>
          <a:xfrm>
            <a:off x="3256525" y="2600685"/>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重要数据风险评估</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2" name="矩形: 圆角 41">
            <a:extLst>
              <a:ext uri="{FF2B5EF4-FFF2-40B4-BE49-F238E27FC236}">
                <a16:creationId xmlns:a16="http://schemas.microsoft.com/office/drawing/2014/main" id="{8F4D81E4-99E0-44BD-A7B7-3A20497B93A5}"/>
              </a:ext>
            </a:extLst>
          </p:cNvPr>
          <p:cNvSpPr/>
          <p:nvPr/>
        </p:nvSpPr>
        <p:spPr>
          <a:xfrm>
            <a:off x="3256525" y="3361597"/>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分级分类</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6" name="矩形: 圆角 45">
            <a:extLst>
              <a:ext uri="{FF2B5EF4-FFF2-40B4-BE49-F238E27FC236}">
                <a16:creationId xmlns:a16="http://schemas.microsoft.com/office/drawing/2014/main" id="{D3AE1DA1-0A7D-489A-A8F6-0BC0539E19A0}"/>
              </a:ext>
            </a:extLst>
          </p:cNvPr>
          <p:cNvSpPr/>
          <p:nvPr/>
        </p:nvSpPr>
        <p:spPr>
          <a:xfrm>
            <a:off x="3256525" y="4122509"/>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配合调取数据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9" name="矩形: 圆角 48">
            <a:extLst>
              <a:ext uri="{FF2B5EF4-FFF2-40B4-BE49-F238E27FC236}">
                <a16:creationId xmlns:a16="http://schemas.microsoft.com/office/drawing/2014/main" id="{1F0E2265-3274-4E3E-88AD-3A67B2AE6D10}"/>
              </a:ext>
            </a:extLst>
          </p:cNvPr>
          <p:cNvSpPr/>
          <p:nvPr/>
        </p:nvSpPr>
        <p:spPr>
          <a:xfrm>
            <a:off x="3256525" y="4883421"/>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数据交易中心</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1" name="矩形: 圆角 50">
            <a:extLst>
              <a:ext uri="{FF2B5EF4-FFF2-40B4-BE49-F238E27FC236}">
                <a16:creationId xmlns:a16="http://schemas.microsoft.com/office/drawing/2014/main" id="{1C6ECB18-2489-4A86-AFFC-C1568E2E9059}"/>
              </a:ext>
            </a:extLst>
          </p:cNvPr>
          <p:cNvSpPr/>
          <p:nvPr/>
        </p:nvSpPr>
        <p:spPr>
          <a:xfrm>
            <a:off x="3256525" y="5644333"/>
            <a:ext cx="2268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特殊类型数据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4" name="矩形: 圆角 53">
            <a:extLst>
              <a:ext uri="{FF2B5EF4-FFF2-40B4-BE49-F238E27FC236}">
                <a16:creationId xmlns:a16="http://schemas.microsoft.com/office/drawing/2014/main" id="{62C4426E-D8B4-4995-9029-7AED8A997B8F}"/>
              </a:ext>
            </a:extLst>
          </p:cNvPr>
          <p:cNvSpPr/>
          <p:nvPr/>
        </p:nvSpPr>
        <p:spPr>
          <a:xfrm>
            <a:off x="6645138" y="4649816"/>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健康医疗数据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5" name="矩形: 圆角 54">
            <a:extLst>
              <a:ext uri="{FF2B5EF4-FFF2-40B4-BE49-F238E27FC236}">
                <a16:creationId xmlns:a16="http://schemas.microsoft.com/office/drawing/2014/main" id="{C3FE51E2-BBDC-46AA-9601-B4E14ECF1FB4}"/>
              </a:ext>
            </a:extLst>
          </p:cNvPr>
          <p:cNvSpPr/>
          <p:nvPr/>
        </p:nvSpPr>
        <p:spPr>
          <a:xfrm>
            <a:off x="6645138" y="5235245"/>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人类遗传数据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7" name="矩形: 圆角 56">
            <a:extLst>
              <a:ext uri="{FF2B5EF4-FFF2-40B4-BE49-F238E27FC236}">
                <a16:creationId xmlns:a16="http://schemas.microsoft.com/office/drawing/2014/main" id="{86AECA58-0CD3-494A-BC6A-0D58C8DE1744}"/>
              </a:ext>
            </a:extLst>
          </p:cNvPr>
          <p:cNvSpPr/>
          <p:nvPr/>
        </p:nvSpPr>
        <p:spPr>
          <a:xfrm>
            <a:off x="6645138" y="5820674"/>
            <a:ext cx="2268000"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测绘数据</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71" name="连接符: 肘形 70">
            <a:extLst>
              <a:ext uri="{FF2B5EF4-FFF2-40B4-BE49-F238E27FC236}">
                <a16:creationId xmlns:a16="http://schemas.microsoft.com/office/drawing/2014/main" id="{C0506796-D3AD-4954-AD4F-B2F7828E74D0}"/>
              </a:ext>
            </a:extLst>
          </p:cNvPr>
          <p:cNvCxnSpPr>
            <a:stCxn id="5" idx="3"/>
            <a:endCxn id="40" idx="1"/>
          </p:cNvCxnSpPr>
          <p:nvPr/>
        </p:nvCxnSpPr>
        <p:spPr>
          <a:xfrm flipV="1">
            <a:off x="2041963" y="2960685"/>
            <a:ext cx="1214562" cy="4683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FB6CC645-EDDB-4BE7-AB15-62C678553612}"/>
              </a:ext>
            </a:extLst>
          </p:cNvPr>
          <p:cNvCxnSpPr>
            <a:stCxn id="5" idx="3"/>
            <a:endCxn id="42" idx="1"/>
          </p:cNvCxnSpPr>
          <p:nvPr/>
        </p:nvCxnSpPr>
        <p:spPr>
          <a:xfrm>
            <a:off x="2041963" y="3429000"/>
            <a:ext cx="1214562" cy="292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918FADE9-5EF1-4FDF-A4CF-C7708BA83F51}"/>
              </a:ext>
            </a:extLst>
          </p:cNvPr>
          <p:cNvCxnSpPr>
            <a:stCxn id="5" idx="3"/>
            <a:endCxn id="46" idx="1"/>
          </p:cNvCxnSpPr>
          <p:nvPr/>
        </p:nvCxnSpPr>
        <p:spPr>
          <a:xfrm>
            <a:off x="2041963" y="3429000"/>
            <a:ext cx="1214562" cy="105350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8F49F27A-8B77-4378-9386-606D0B78FDFD}"/>
              </a:ext>
            </a:extLst>
          </p:cNvPr>
          <p:cNvCxnSpPr>
            <a:stCxn id="5" idx="3"/>
            <a:endCxn id="49" idx="1"/>
          </p:cNvCxnSpPr>
          <p:nvPr/>
        </p:nvCxnSpPr>
        <p:spPr>
          <a:xfrm>
            <a:off x="2041963" y="3429000"/>
            <a:ext cx="1214562" cy="18144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DD0175E7-7C09-43EE-B750-59B88B3046E2}"/>
              </a:ext>
            </a:extLst>
          </p:cNvPr>
          <p:cNvCxnSpPr>
            <a:stCxn id="5" idx="3"/>
            <a:endCxn id="51" idx="1"/>
          </p:cNvCxnSpPr>
          <p:nvPr/>
        </p:nvCxnSpPr>
        <p:spPr>
          <a:xfrm>
            <a:off x="2041963" y="3429000"/>
            <a:ext cx="1214562" cy="257533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86809BB3-3DAE-4517-87DB-F33C9AAEE650}"/>
              </a:ext>
            </a:extLst>
          </p:cNvPr>
          <p:cNvCxnSpPr>
            <a:stCxn id="51" idx="3"/>
            <a:endCxn id="45" idx="1"/>
          </p:cNvCxnSpPr>
          <p:nvPr/>
        </p:nvCxnSpPr>
        <p:spPr>
          <a:xfrm flipV="1">
            <a:off x="5524525" y="4334387"/>
            <a:ext cx="1120613" cy="16699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89A67EE3-F59C-410C-B0BA-01F10E89EBCC}"/>
              </a:ext>
            </a:extLst>
          </p:cNvPr>
          <p:cNvCxnSpPr>
            <a:stCxn id="51" idx="3"/>
            <a:endCxn id="55" idx="1"/>
          </p:cNvCxnSpPr>
          <p:nvPr/>
        </p:nvCxnSpPr>
        <p:spPr>
          <a:xfrm flipV="1">
            <a:off x="5524525" y="5505245"/>
            <a:ext cx="1120613" cy="4990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7" name="连接符: 肘形 86">
            <a:extLst>
              <a:ext uri="{FF2B5EF4-FFF2-40B4-BE49-F238E27FC236}">
                <a16:creationId xmlns:a16="http://schemas.microsoft.com/office/drawing/2014/main" id="{A080FBD6-4F35-4BEF-BCAE-165073F8FD63}"/>
              </a:ext>
            </a:extLst>
          </p:cNvPr>
          <p:cNvCxnSpPr>
            <a:stCxn id="51" idx="3"/>
            <a:endCxn id="57" idx="1"/>
          </p:cNvCxnSpPr>
          <p:nvPr/>
        </p:nvCxnSpPr>
        <p:spPr>
          <a:xfrm>
            <a:off x="5524525" y="6004333"/>
            <a:ext cx="1120613" cy="863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3F7D24AB-18FD-BFD8-6C74-9E13E57DE5F7}"/>
              </a:ext>
            </a:extLst>
          </p:cNvPr>
          <p:cNvSpPr/>
          <p:nvPr/>
        </p:nvSpPr>
        <p:spPr>
          <a:xfrm>
            <a:off x="6645138" y="2257736"/>
            <a:ext cx="4284704" cy="54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工业和信息化领域数据安全管理办法</a:t>
            </a:r>
            <a:endPar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7" name="矩形: 圆角 6">
            <a:extLst>
              <a:ext uri="{FF2B5EF4-FFF2-40B4-BE49-F238E27FC236}">
                <a16:creationId xmlns:a16="http://schemas.microsoft.com/office/drawing/2014/main" id="{9B8DBDB3-F5BE-B538-F701-8D0925E8AE46}"/>
              </a:ext>
            </a:extLst>
          </p:cNvPr>
          <p:cNvSpPr/>
          <p:nvPr/>
        </p:nvSpPr>
        <p:spPr>
          <a:xfrm>
            <a:off x="7333611" y="2877924"/>
            <a:ext cx="4616425" cy="1092659"/>
          </a:xfrm>
          <a:prstGeom prst="roundRect">
            <a:avLst>
              <a:gd name="adj" fmla="val 6557"/>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重要数据：对政治、国土、军事、经济、文化、社会、科技、电磁、网络、生态、资源、核安全等构成威胁，影响海外利益、生物、太空、极地、深海、人工智能等与国家安全相关的重点领域</a:t>
            </a:r>
            <a:endPar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cxnSp>
        <p:nvCxnSpPr>
          <p:cNvPr id="8" name="连接符: 肘形 7">
            <a:extLst>
              <a:ext uri="{FF2B5EF4-FFF2-40B4-BE49-F238E27FC236}">
                <a16:creationId xmlns:a16="http://schemas.microsoft.com/office/drawing/2014/main" id="{B8AD4F08-115D-AABC-2BB5-6D58CEAA2ACE}"/>
              </a:ext>
            </a:extLst>
          </p:cNvPr>
          <p:cNvCxnSpPr>
            <a:cxnSpLocks/>
          </p:cNvCxnSpPr>
          <p:nvPr/>
        </p:nvCxnSpPr>
        <p:spPr>
          <a:xfrm rot="10800000" flipH="1" flipV="1">
            <a:off x="6645137" y="2527736"/>
            <a:ext cx="688473" cy="896518"/>
          </a:xfrm>
          <a:prstGeom prst="bentConnector3">
            <a:avLst>
              <a:gd name="adj1" fmla="val -33204"/>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8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数据安全法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第一章　总则</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第二章　数据安全与发展</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第三章　数据安全制度</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第四章　数据安全保护义务</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第五章　政务数据安全与开放</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第六章　法律责任</a:t>
            </a: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第七章　附则</a:t>
            </a:r>
          </a:p>
        </p:txBody>
      </p:sp>
    </p:spTree>
    <p:extLst>
      <p:ext uri="{BB962C8B-B14F-4D97-AF65-F5344CB8AC3E}">
        <p14:creationId xmlns:p14="http://schemas.microsoft.com/office/powerpoint/2010/main" val="337161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数据安全法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国安部：有人员在军事基地周边架气象观测设备，将数据传至境外</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rPr>
              <a:t>https://www.guancha.cn/politics/2021_10_31_612992.shtml</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2020</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月，某航空公司数据被境外间谍情报机关网络攻击窃取</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2021</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5</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月，某境外咨询调查公司秘密搜集窃取航运数据</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2021</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3</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月，李某等人私自架设气象观测设备，采集并向境外传送敏感数据</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数据安全法</a:t>
            </a: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第二条　“在中华人民共和国境外开展数据处理活动，</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损害中华人民共和国国家安全、公共利益或者公民、组织合法权益的，</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依法追究法律责任。”</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第八条　开展数据处理活动，应当遵守法律、法规，尊重社会公德和伦理，</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遵守商业道德和职业道德，诚实守信，履行数据安全保护义务，</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承担社会责任，不得危害国家安全、公共利益，不得损害个人、组织的合法权益。</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第二十一条　“国家建立数据分类分级保护制度”</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第三十二条　“任何组织、个人收集数据，应当采取合法、正当的方式，</a:t>
            </a:r>
            <a:b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b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不得窃取或者以其他非法方式获取数据。”</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pic>
        <p:nvPicPr>
          <p:cNvPr id="5122" name="Picture 2" descr="https://www.shantou.gov.cn/stswsj/img/0/205/205959/1983904.jpg">
            <a:extLst>
              <a:ext uri="{FF2B5EF4-FFF2-40B4-BE49-F238E27FC236}">
                <a16:creationId xmlns:a16="http://schemas.microsoft.com/office/drawing/2014/main" id="{EFB0F991-D5FD-4918-9CCE-936919EF7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925" y="1315154"/>
            <a:ext cx="2883068" cy="433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00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left)">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2" dur="500"/>
                                        <p:tgtEl>
                                          <p:spTgt spid="6">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5" dur="500"/>
                                        <p:tgtEl>
                                          <p:spTgt spid="6">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randombar(horizontal)">
                                      <p:cBhvr>
                                        <p:cTn id="28" dur="500"/>
                                        <p:tgtEl>
                                          <p:spTgt spid="6">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randombar(horizontal)">
                                      <p:cBhvr>
                                        <p:cTn id="31" dur="500"/>
                                        <p:tgtEl>
                                          <p:spTgt spid="6">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randombar(horizontal)">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数据安全法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工信部启动互联网行业专项整治行动，聚焦威胁数据安全等四方面</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8</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类问题</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extLst>
                    <a:ext uri="{A12FA001-AC4F-418D-AE19-62706E023703}">
                      <ahyp:hlinkClr xmlns:ahyp="http://schemas.microsoft.com/office/drawing/2018/hyperlinkcolor" val="tx"/>
                    </a:ext>
                  </a:extLst>
                </a:hlinkClick>
              </a:rPr>
              <a:t>https://www.guancha.cn/politics/2021_07_26_600200.shtml</a:t>
            </a: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扰乱市场秩序：整治恶意屏蔽网址链接和干扰其他企业产品或服务运行等问题；</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侵害用户权益：应用软件启动弹窗欺骗误导用户、强制提供个性化服务等问题；</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威胁数据安全：企业在数据收集、传输、存储及对外提供等环节，未按要求采取必要的管理和技术措施等问题；</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违反资源和资质管理规定：“黑宽带”和未履行网站备案手续等问题。</a:t>
            </a:r>
            <a:endPar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pic>
        <p:nvPicPr>
          <p:cNvPr id="3" name="图片 2">
            <a:extLst>
              <a:ext uri="{FF2B5EF4-FFF2-40B4-BE49-F238E27FC236}">
                <a16:creationId xmlns:a16="http://schemas.microsoft.com/office/drawing/2014/main" id="{70CA6B37-5057-4A9B-A90E-5D26FF9FE570}"/>
              </a:ext>
            </a:extLst>
          </p:cNvPr>
          <p:cNvPicPr>
            <a:picLocks noChangeAspect="1"/>
          </p:cNvPicPr>
          <p:nvPr/>
        </p:nvPicPr>
        <p:blipFill>
          <a:blip r:embed="rId3"/>
          <a:stretch>
            <a:fillRect/>
          </a:stretch>
        </p:blipFill>
        <p:spPr>
          <a:xfrm>
            <a:off x="6413503" y="3591384"/>
            <a:ext cx="4306543" cy="2160000"/>
          </a:xfrm>
          <a:prstGeom prst="rect">
            <a:avLst/>
          </a:prstGeom>
        </p:spPr>
      </p:pic>
      <p:pic>
        <p:nvPicPr>
          <p:cNvPr id="6146" name="Picture 2" descr="https://img2.baidu.com/it/u=278671219,1467448287&amp;fm=253&amp;fmt=auto&amp;app=138&amp;f=JPEG?w=477&amp;h=216">
            <a:extLst>
              <a:ext uri="{FF2B5EF4-FFF2-40B4-BE49-F238E27FC236}">
                <a16:creationId xmlns:a16="http://schemas.microsoft.com/office/drawing/2014/main" id="{63C444A5-F5F4-409C-8BD0-3B9524087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649" y="3591384"/>
            <a:ext cx="4770001"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072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数据安全法</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05863" y="1212890"/>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无锡销毁首批涉疫个人数据</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亿条</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2">
                  <a:extLst>
                    <a:ext uri="{A12FA001-AC4F-418D-AE19-62706E023703}">
                      <ahyp:hlinkClr xmlns:ahyp="http://schemas.microsoft.com/office/drawing/2018/hyperlinkcolor" val="tx"/>
                    </a:ext>
                  </a:extLst>
                </a:hlinkClick>
              </a:rPr>
              <a:t>https://www.guancha.cn/politics/2023_03_02_682213.shtml</a:t>
            </a:r>
            <a:endPar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中国公司出海，进入合规双向时代</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3">
                  <a:extLst>
                    <a:ext uri="{A12FA001-AC4F-418D-AE19-62706E023703}">
                      <ahyp:hlinkClr xmlns:ahyp="http://schemas.microsoft.com/office/drawing/2018/hyperlinkcolor" val="tx"/>
                    </a:ext>
                  </a:extLst>
                </a:hlinkClick>
              </a:rPr>
              <a:t>https://www.guancha.cn/maji/2021_07_05_596998.shtml</a:t>
            </a:r>
            <a:endPar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我国电信设施曾遭网络窃密，部分数据传至境外</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4">
                  <a:extLst>
                    <a:ext uri="{A12FA001-AC4F-418D-AE19-62706E023703}">
                      <ahyp:hlinkClr xmlns:ahyp="http://schemas.microsoft.com/office/drawing/2018/hyperlinkcolor" val="tx"/>
                    </a:ext>
                  </a:extLst>
                </a:hlinkClick>
              </a:rPr>
              <a:t>https://www.guancha.cn/politics/2022_04_16_635185.shtml</a:t>
            </a:r>
            <a:endPar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国家网信办：不得通过机器或人工方式刷榜、刷量、控评，营造虚假流量</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5">
                  <a:extLst>
                    <a:ext uri="{A12FA001-AC4F-418D-AE19-62706E023703}">
                      <ahyp:hlinkClr xmlns:ahyp="http://schemas.microsoft.com/office/drawing/2018/hyperlinkcolor" val="tx"/>
                    </a:ext>
                  </a:extLst>
                </a:hlinkClick>
              </a:rPr>
              <a:t>https://www.guancha.cn/economy/2022_01_05_621093.shtml</a:t>
            </a:r>
            <a:endPar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国家网信办征求意见：处理个人信息达</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100</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万人者向境外提供数据应申报</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720000" marR="0" lvl="1" indent="-360000" algn="l" defTabSz="914400" rtl="0" eaLnBrk="1" fontAlgn="auto" latinLnBrk="0" hangingPunct="1">
              <a:lnSpc>
                <a:spcPct val="140000"/>
              </a:lnSpc>
              <a:spcBef>
                <a:spcPts val="0"/>
              </a:spcBef>
              <a:spcAft>
                <a:spcPts val="0"/>
              </a:spcAft>
              <a:buClrTx/>
              <a:buSzTx/>
              <a:buFont typeface="Wingdings" panose="05000000000000000000" pitchFamily="2" charset="2"/>
              <a:buChar char="p"/>
              <a:tabLst/>
              <a:defRPr/>
            </a:pPr>
            <a:r>
              <a:rPr kumimoji="0" lang="en-US" altLang="zh-CN"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hlinkClick r:id="rId6">
                  <a:extLst>
                    <a:ext uri="{A12FA001-AC4F-418D-AE19-62706E023703}">
                      <ahyp:hlinkClr xmlns:ahyp="http://schemas.microsoft.com/office/drawing/2018/hyperlinkcolor" val="tx"/>
                    </a:ext>
                  </a:extLst>
                </a:hlinkClick>
              </a:rPr>
              <a:t>https://www.guancha.cn/politics/2021_10_29_612779.shtml</a:t>
            </a:r>
            <a:endParaRPr kumimoji="0" lang="zh-CN" altLang="en-US" sz="15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906638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信息安全法律法规体系</a:t>
            </a:r>
          </a:p>
        </p:txBody>
      </p:sp>
    </p:spTree>
    <p:extLst>
      <p:ext uri="{BB962C8B-B14F-4D97-AF65-F5344CB8AC3E}">
        <p14:creationId xmlns:p14="http://schemas.microsoft.com/office/powerpoint/2010/main" val="30873167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30</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在第一章的复杂工程问题基础上深刻分析该工程具有哪些安全与隐私隐患</a:t>
            </a:r>
          </a:p>
        </p:txBody>
      </p:sp>
    </p:spTree>
    <p:extLst>
      <p:ext uri="{BB962C8B-B14F-4D97-AF65-F5344CB8AC3E}">
        <p14:creationId xmlns:p14="http://schemas.microsoft.com/office/powerpoint/2010/main" val="26692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a:t>国家安全</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国家安全</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是指国家政权、主权、统一和领土完整、人民福祉、经济社会可持续发展和国家其他重大利益</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相对处于没有危险和不受内外威胁</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的状态，以及</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保障持续安全状态</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的能力。”</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国家安全法</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第二条</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安全形势严峻</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军事、政治、国土、经济、文化、意识形态</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暴力恐怖袭击、金融危机、气候变化、公共卫生、网络信息</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342900" indent="-342900">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五位一体的总体国家安全观 </a:t>
            </a:r>
            <a:endParaRPr lang="en-US" altLang="zh-CN" sz="2400" b="1"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人民安全是宗旨，政治安全是根本，经济安全是基础</a:t>
            </a:r>
            <a:endParaRPr lang="en-US" altLang="zh-CN" sz="20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军事安全、文化安全、社会安全是保障，促进国际安全是依托。</a:t>
            </a:r>
          </a:p>
          <a:p>
            <a:pPr lvl="1" indent="-360000">
              <a:lnSpc>
                <a:spcPct val="150000"/>
              </a:lnSpc>
              <a:buFont typeface="Wingdings" panose="05000000000000000000" pitchFamily="2" charset="2"/>
              <a:buChar char="p"/>
            </a:pP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7683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randombar(horizontal)">
                                      <p:cBhvr>
                                        <p:cTn id="7" dur="500"/>
                                        <p:tgtEl>
                                          <p:spTgt spid="6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randombar(horizontal)">
                                      <p:cBhvr>
                                        <p:cTn id="10" dur="500"/>
                                        <p:tgtEl>
                                          <p:spTgt spid="6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randombar(horizontal)">
                                      <p:cBhvr>
                                        <p:cTn id="13" dur="500"/>
                                        <p:tgtEl>
                                          <p:spTgt spid="62">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randombar(horizontal)">
                                      <p:cBhvr>
                                        <p:cTn id="16" dur="500"/>
                                        <p:tgtEl>
                                          <p:spTgt spid="62">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62">
                                            <p:txEl>
                                              <p:pRg st="5" end="5"/>
                                            </p:txEl>
                                          </p:spTgt>
                                        </p:tgtEl>
                                        <p:attrNameLst>
                                          <p:attrName>style.visibility</p:attrName>
                                        </p:attrNameLst>
                                      </p:cBhvr>
                                      <p:to>
                                        <p:strVal val="visible"/>
                                      </p:to>
                                    </p:set>
                                    <p:animEffect transition="in" filter="randombar(horizontal)">
                                      <p:cBhvr>
                                        <p:cTn id="19" dur="500"/>
                                        <p:tgtEl>
                                          <p:spTgt spid="62">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62">
                                            <p:txEl>
                                              <p:pRg st="6" end="6"/>
                                            </p:txEl>
                                          </p:spTgt>
                                        </p:tgtEl>
                                        <p:attrNameLst>
                                          <p:attrName>style.visibility</p:attrName>
                                        </p:attrNameLst>
                                      </p:cBhvr>
                                      <p:to>
                                        <p:strVal val="visible"/>
                                      </p:to>
                                    </p:set>
                                    <p:animEffect transition="in" filter="randombar(horizontal)">
                                      <p:cBhvr>
                                        <p:cTn id="22"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坚持总体国家安全观，完善国家安全体系</a:t>
            </a:r>
          </a:p>
        </p:txBody>
      </p:sp>
      <p:sp>
        <p:nvSpPr>
          <p:cNvPr id="5" name="矩形: 圆角 4">
            <a:extLst>
              <a:ext uri="{FF2B5EF4-FFF2-40B4-BE49-F238E27FC236}">
                <a16:creationId xmlns:a16="http://schemas.microsoft.com/office/drawing/2014/main" id="{6B3575A3-D954-4B35-95EA-57E53812CA08}"/>
              </a:ext>
            </a:extLst>
          </p:cNvPr>
          <p:cNvSpPr/>
          <p:nvPr/>
        </p:nvSpPr>
        <p:spPr>
          <a:xfrm>
            <a:off x="3966210" y="1249381"/>
            <a:ext cx="4251116"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国家安全体系</a:t>
            </a:r>
            <a:endParaRPr kumimoji="0" lang="zh-CN" altLang="en-US" sz="2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4813226A-4100-4EB5-8CE3-97D69A6DC207}"/>
              </a:ext>
            </a:extLst>
          </p:cNvPr>
          <p:cNvSpPr/>
          <p:nvPr/>
        </p:nvSpPr>
        <p:spPr>
          <a:xfrm>
            <a:off x="297340" y="2563194"/>
            <a:ext cx="1935548" cy="720000"/>
          </a:xfrm>
          <a:prstGeom prst="roundRect">
            <a:avLst/>
          </a:prstGeom>
          <a:solidFill>
            <a:schemeClr val="accent2">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传统领域</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4" name="矩形: 圆角 13">
            <a:extLst>
              <a:ext uri="{FF2B5EF4-FFF2-40B4-BE49-F238E27FC236}">
                <a16:creationId xmlns:a16="http://schemas.microsoft.com/office/drawing/2014/main" id="{3377923A-64D7-44BD-95B8-20E0D76FA5E6}"/>
              </a:ext>
            </a:extLst>
          </p:cNvPr>
          <p:cNvSpPr/>
          <p:nvPr/>
        </p:nvSpPr>
        <p:spPr>
          <a:xfrm>
            <a:off x="3966210" y="2563194"/>
            <a:ext cx="3403096" cy="720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非传统领域</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a:extLst>
              <a:ext uri="{FF2B5EF4-FFF2-40B4-BE49-F238E27FC236}">
                <a16:creationId xmlns:a16="http://schemas.microsoft.com/office/drawing/2014/main" id="{17D91193-0C6E-4FE1-A441-ECEE2BFB0DC8}"/>
              </a:ext>
            </a:extLst>
          </p:cNvPr>
          <p:cNvSpPr/>
          <p:nvPr/>
        </p:nvSpPr>
        <p:spPr>
          <a:xfrm>
            <a:off x="9102628" y="2563194"/>
            <a:ext cx="2667804" cy="720000"/>
          </a:xfrm>
          <a:prstGeom prst="roundRect">
            <a:avLst/>
          </a:prstGeom>
          <a:solidFill>
            <a:schemeClr val="accent6">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新型安全领域</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24" name="连接符: 肘形 23">
            <a:extLst>
              <a:ext uri="{FF2B5EF4-FFF2-40B4-BE49-F238E27FC236}">
                <a16:creationId xmlns:a16="http://schemas.microsoft.com/office/drawing/2014/main" id="{0C73990A-A8A6-482F-96B6-2D784047133E}"/>
              </a:ext>
            </a:extLst>
          </p:cNvPr>
          <p:cNvCxnSpPr>
            <a:cxnSpLocks/>
          </p:cNvCxnSpPr>
          <p:nvPr/>
        </p:nvCxnSpPr>
        <p:spPr>
          <a:xfrm rot="5400000">
            <a:off x="535296" y="3279238"/>
            <a:ext cx="725862" cy="733774"/>
          </a:xfrm>
          <a:prstGeom prst="bentConnector3">
            <a:avLst>
              <a:gd name="adj1"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9888D39A-5253-4E2C-AC56-02E67055984E}"/>
              </a:ext>
            </a:extLst>
          </p:cNvPr>
          <p:cNvCxnSpPr>
            <a:cxnSpLocks/>
          </p:cNvCxnSpPr>
          <p:nvPr/>
        </p:nvCxnSpPr>
        <p:spPr>
          <a:xfrm rot="5400000">
            <a:off x="3384410" y="-148397"/>
            <a:ext cx="593813" cy="48293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8F202B23-3578-4535-AE7A-E00070309B79}"/>
              </a:ext>
            </a:extLst>
          </p:cNvPr>
          <p:cNvCxnSpPr>
            <a:cxnSpLocks/>
          </p:cNvCxnSpPr>
          <p:nvPr/>
        </p:nvCxnSpPr>
        <p:spPr>
          <a:xfrm rot="16200000" flipH="1">
            <a:off x="903770" y="3644537"/>
            <a:ext cx="725862" cy="3175"/>
          </a:xfrm>
          <a:prstGeom prst="bentConnector3">
            <a:avLst>
              <a:gd name="adj1"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0FF85EB4-A62F-4790-82BA-FFC6297A1F77}"/>
              </a:ext>
            </a:extLst>
          </p:cNvPr>
          <p:cNvCxnSpPr>
            <a:cxnSpLocks/>
          </p:cNvCxnSpPr>
          <p:nvPr/>
        </p:nvCxnSpPr>
        <p:spPr>
          <a:xfrm rot="5400000">
            <a:off x="3837279" y="2178577"/>
            <a:ext cx="725862" cy="293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7D218BDB-A81F-4ACC-83B5-253D0DDCB053}"/>
              </a:ext>
            </a:extLst>
          </p:cNvPr>
          <p:cNvCxnSpPr>
            <a:cxnSpLocks/>
          </p:cNvCxnSpPr>
          <p:nvPr/>
        </p:nvCxnSpPr>
        <p:spPr>
          <a:xfrm rot="5400000">
            <a:off x="4204166" y="2545464"/>
            <a:ext cx="725862" cy="22013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B625F34F-B620-4203-96B6-FF8B7C67B453}"/>
              </a:ext>
            </a:extLst>
          </p:cNvPr>
          <p:cNvCxnSpPr>
            <a:cxnSpLocks/>
          </p:cNvCxnSpPr>
          <p:nvPr/>
        </p:nvCxnSpPr>
        <p:spPr>
          <a:xfrm rot="5400000">
            <a:off x="4571053" y="2912351"/>
            <a:ext cx="725862" cy="14675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7EFD1C85-D59B-4313-9942-BA3968E6832F}"/>
              </a:ext>
            </a:extLst>
          </p:cNvPr>
          <p:cNvCxnSpPr>
            <a:cxnSpLocks/>
          </p:cNvCxnSpPr>
          <p:nvPr/>
        </p:nvCxnSpPr>
        <p:spPr>
          <a:xfrm rot="5400000">
            <a:off x="4937940" y="3279238"/>
            <a:ext cx="725862" cy="7337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2EEE51F4-F12B-4493-8A9A-B1E3108C81D0}"/>
              </a:ext>
            </a:extLst>
          </p:cNvPr>
          <p:cNvCxnSpPr>
            <a:cxnSpLocks/>
          </p:cNvCxnSpPr>
          <p:nvPr/>
        </p:nvCxnSpPr>
        <p:spPr>
          <a:xfrm rot="5400000">
            <a:off x="5304827" y="3646125"/>
            <a:ext cx="725862"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78CA9F63-8655-473A-A2C3-B47F9D8C35F1}"/>
              </a:ext>
            </a:extLst>
          </p:cNvPr>
          <p:cNvCxnSpPr>
            <a:cxnSpLocks/>
          </p:cNvCxnSpPr>
          <p:nvPr/>
        </p:nvCxnSpPr>
        <p:spPr>
          <a:xfrm rot="16200000" flipH="1">
            <a:off x="5671714" y="3279238"/>
            <a:ext cx="725862" cy="7337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4E584A4F-6670-4DBD-B52B-F60E0A04F41D}"/>
              </a:ext>
            </a:extLst>
          </p:cNvPr>
          <p:cNvCxnSpPr>
            <a:cxnSpLocks/>
          </p:cNvCxnSpPr>
          <p:nvPr/>
        </p:nvCxnSpPr>
        <p:spPr>
          <a:xfrm rot="16200000" flipH="1">
            <a:off x="6038601" y="2912351"/>
            <a:ext cx="725862" cy="14675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41B5FE33-0399-44D2-B646-E406D1BDAF0B}"/>
              </a:ext>
            </a:extLst>
          </p:cNvPr>
          <p:cNvCxnSpPr>
            <a:cxnSpLocks/>
          </p:cNvCxnSpPr>
          <p:nvPr/>
        </p:nvCxnSpPr>
        <p:spPr>
          <a:xfrm rot="16200000" flipH="1">
            <a:off x="6405488" y="2545464"/>
            <a:ext cx="725862" cy="22013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A4438824-45B6-437B-AA58-12F351EC67E3}"/>
              </a:ext>
            </a:extLst>
          </p:cNvPr>
          <p:cNvCxnSpPr>
            <a:cxnSpLocks/>
          </p:cNvCxnSpPr>
          <p:nvPr/>
        </p:nvCxnSpPr>
        <p:spPr>
          <a:xfrm rot="16200000" flipH="1">
            <a:off x="6772375" y="2178577"/>
            <a:ext cx="725862" cy="293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3C3EE361-BE35-426C-B350-3EE40EC1928D}"/>
              </a:ext>
            </a:extLst>
          </p:cNvPr>
          <p:cNvCxnSpPr>
            <a:cxnSpLocks/>
          </p:cNvCxnSpPr>
          <p:nvPr/>
        </p:nvCxnSpPr>
        <p:spPr>
          <a:xfrm rot="5400000">
            <a:off x="9523648" y="3096174"/>
            <a:ext cx="725862" cy="109990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2F8177C7-D96D-432D-A1AB-FD69EF11A51B}"/>
              </a:ext>
            </a:extLst>
          </p:cNvPr>
          <p:cNvCxnSpPr>
            <a:cxnSpLocks/>
          </p:cNvCxnSpPr>
          <p:nvPr/>
        </p:nvCxnSpPr>
        <p:spPr>
          <a:xfrm rot="5400000">
            <a:off x="9890535" y="3463061"/>
            <a:ext cx="725862" cy="36612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20C67B1C-C611-47E9-A12A-B7957E5F5848}"/>
              </a:ext>
            </a:extLst>
          </p:cNvPr>
          <p:cNvCxnSpPr>
            <a:cxnSpLocks/>
          </p:cNvCxnSpPr>
          <p:nvPr/>
        </p:nvCxnSpPr>
        <p:spPr>
          <a:xfrm rot="16200000" flipH="1">
            <a:off x="10257422" y="3462302"/>
            <a:ext cx="725862" cy="3676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C21C581D-7BEC-4809-A66D-017D7439657F}"/>
              </a:ext>
            </a:extLst>
          </p:cNvPr>
          <p:cNvCxnSpPr>
            <a:cxnSpLocks/>
          </p:cNvCxnSpPr>
          <p:nvPr/>
        </p:nvCxnSpPr>
        <p:spPr>
          <a:xfrm rot="16200000" flipH="1">
            <a:off x="10624308" y="3095415"/>
            <a:ext cx="725862" cy="11014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a:xfrm>
            <a:off x="5778500" y="6459285"/>
            <a:ext cx="622300" cy="365125"/>
          </a:xfrm>
        </p:spPr>
        <p:txBody>
          <a:bodyPr/>
          <a:lstStyle/>
          <a:p>
            <a:fld id="{8721491F-D304-4A06-8CBD-23BCF5D1E510}" type="slidenum">
              <a:rPr lang="zh-CN" altLang="en-US" smtClean="0"/>
              <a:pPr/>
              <a:t>5</a:t>
            </a:fld>
            <a:endParaRPr lang="zh-CN" altLang="en-US" dirty="0"/>
          </a:p>
        </p:txBody>
      </p:sp>
      <p:sp>
        <p:nvSpPr>
          <p:cNvPr id="7" name="矩形: 圆角 6">
            <a:extLst>
              <a:ext uri="{FF2B5EF4-FFF2-40B4-BE49-F238E27FC236}">
                <a16:creationId xmlns:a16="http://schemas.microsoft.com/office/drawing/2014/main" id="{A44CE2C5-60CE-24C6-51C1-272003FF24B7}"/>
              </a:ext>
            </a:extLst>
          </p:cNvPr>
          <p:cNvSpPr/>
          <p:nvPr/>
        </p:nvSpPr>
        <p:spPr>
          <a:xfrm>
            <a:off x="297340" y="4009056"/>
            <a:ext cx="468000" cy="2304000"/>
          </a:xfrm>
          <a:prstGeom prst="roundRect">
            <a:avLst/>
          </a:prstGeom>
          <a:solidFill>
            <a:schemeClr val="accent2">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政治</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矩形: 圆角 18">
            <a:extLst>
              <a:ext uri="{FF2B5EF4-FFF2-40B4-BE49-F238E27FC236}">
                <a16:creationId xmlns:a16="http://schemas.microsoft.com/office/drawing/2014/main" id="{492D0AB6-7153-78D5-E690-3E1C30DC1669}"/>
              </a:ext>
            </a:extLst>
          </p:cNvPr>
          <p:cNvSpPr/>
          <p:nvPr/>
        </p:nvSpPr>
        <p:spPr>
          <a:xfrm>
            <a:off x="1034289" y="4009056"/>
            <a:ext cx="468000" cy="2304000"/>
          </a:xfrm>
          <a:prstGeom prst="roundRect">
            <a:avLst/>
          </a:prstGeom>
          <a:solidFill>
            <a:schemeClr val="accent2">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国土</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矩形: 圆角 24">
            <a:extLst>
              <a:ext uri="{FF2B5EF4-FFF2-40B4-BE49-F238E27FC236}">
                <a16:creationId xmlns:a16="http://schemas.microsoft.com/office/drawing/2014/main" id="{DD624E15-EA12-F9D9-8F6C-D6E73967A3D6}"/>
              </a:ext>
            </a:extLst>
          </p:cNvPr>
          <p:cNvSpPr/>
          <p:nvPr/>
        </p:nvSpPr>
        <p:spPr>
          <a:xfrm>
            <a:off x="1764888" y="4009056"/>
            <a:ext cx="468000" cy="2304000"/>
          </a:xfrm>
          <a:prstGeom prst="roundRect">
            <a:avLst/>
          </a:prstGeom>
          <a:solidFill>
            <a:schemeClr val="accent2">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军事</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5" name="连接符: 肘形 34">
            <a:extLst>
              <a:ext uri="{FF2B5EF4-FFF2-40B4-BE49-F238E27FC236}">
                <a16:creationId xmlns:a16="http://schemas.microsoft.com/office/drawing/2014/main" id="{0489B345-01FE-455B-8B6E-5ACAB189D4EB}"/>
              </a:ext>
            </a:extLst>
          </p:cNvPr>
          <p:cNvCxnSpPr>
            <a:cxnSpLocks/>
          </p:cNvCxnSpPr>
          <p:nvPr/>
        </p:nvCxnSpPr>
        <p:spPr>
          <a:xfrm rot="16200000" flipH="1">
            <a:off x="1269070" y="3279238"/>
            <a:ext cx="725862" cy="733774"/>
          </a:xfrm>
          <a:prstGeom prst="bentConnector3">
            <a:avLst>
              <a:gd name="adj1"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F8EDFC62-D535-F06F-F759-F6232E766ACD}"/>
              </a:ext>
            </a:extLst>
          </p:cNvPr>
          <p:cNvSpPr/>
          <p:nvPr/>
        </p:nvSpPr>
        <p:spPr>
          <a:xfrm>
            <a:off x="2498662"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经济</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矩形: 圆角 42">
            <a:extLst>
              <a:ext uri="{FF2B5EF4-FFF2-40B4-BE49-F238E27FC236}">
                <a16:creationId xmlns:a16="http://schemas.microsoft.com/office/drawing/2014/main" id="{8D2BE717-C8B4-ED16-89E4-3832782E76A7}"/>
              </a:ext>
            </a:extLst>
          </p:cNvPr>
          <p:cNvSpPr/>
          <p:nvPr/>
        </p:nvSpPr>
        <p:spPr>
          <a:xfrm>
            <a:off x="3232436"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文化</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44" name="矩形: 圆角 43">
            <a:extLst>
              <a:ext uri="{FF2B5EF4-FFF2-40B4-BE49-F238E27FC236}">
                <a16:creationId xmlns:a16="http://schemas.microsoft.com/office/drawing/2014/main" id="{75DC57AA-FB72-EE2A-0F96-2FDB3EA2A53B}"/>
              </a:ext>
            </a:extLst>
          </p:cNvPr>
          <p:cNvSpPr/>
          <p:nvPr/>
        </p:nvSpPr>
        <p:spPr>
          <a:xfrm>
            <a:off x="3966210"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社会</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矩形: 圆角 45">
            <a:extLst>
              <a:ext uri="{FF2B5EF4-FFF2-40B4-BE49-F238E27FC236}">
                <a16:creationId xmlns:a16="http://schemas.microsoft.com/office/drawing/2014/main" id="{B5A05C7C-3A7D-4C88-30A5-DD0BAC3B1D3A}"/>
              </a:ext>
            </a:extLst>
          </p:cNvPr>
          <p:cNvSpPr/>
          <p:nvPr/>
        </p:nvSpPr>
        <p:spPr>
          <a:xfrm>
            <a:off x="4699984"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科技</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48" name="矩形: 圆角 47">
            <a:extLst>
              <a:ext uri="{FF2B5EF4-FFF2-40B4-BE49-F238E27FC236}">
                <a16:creationId xmlns:a16="http://schemas.microsoft.com/office/drawing/2014/main" id="{BE36E70B-3393-1561-8AAD-9ACBCDF6D1C2}"/>
              </a:ext>
            </a:extLst>
          </p:cNvPr>
          <p:cNvSpPr/>
          <p:nvPr/>
        </p:nvSpPr>
        <p:spPr>
          <a:xfrm>
            <a:off x="5433758"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网络</a:t>
            </a:r>
            <a:endPar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与信息</a:t>
            </a:r>
            <a:endPar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C00000"/>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cs typeface="+mn-cs"/>
            </a:endParaRPr>
          </a:p>
        </p:txBody>
      </p:sp>
      <p:sp>
        <p:nvSpPr>
          <p:cNvPr id="50" name="矩形: 圆角 49">
            <a:extLst>
              <a:ext uri="{FF2B5EF4-FFF2-40B4-BE49-F238E27FC236}">
                <a16:creationId xmlns:a16="http://schemas.microsoft.com/office/drawing/2014/main" id="{AC58F877-489F-2D10-63E2-DC173C438790}"/>
              </a:ext>
            </a:extLst>
          </p:cNvPr>
          <p:cNvSpPr/>
          <p:nvPr/>
        </p:nvSpPr>
        <p:spPr>
          <a:xfrm>
            <a:off x="6167532"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生态</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52" name="矩形: 圆角 51">
            <a:extLst>
              <a:ext uri="{FF2B5EF4-FFF2-40B4-BE49-F238E27FC236}">
                <a16:creationId xmlns:a16="http://schemas.microsoft.com/office/drawing/2014/main" id="{8B0EA43C-B7DB-7D1F-3A36-6F2B717B6B3C}"/>
              </a:ext>
            </a:extLst>
          </p:cNvPr>
          <p:cNvSpPr/>
          <p:nvPr/>
        </p:nvSpPr>
        <p:spPr>
          <a:xfrm>
            <a:off x="6901306"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lvl="0" algn="ctr"/>
            <a:r>
              <a:rPr lang="zh-CN" altLang="en-US" sz="2000" b="1" dirty="0">
                <a:solidFill>
                  <a:srgbClr val="194B85"/>
                </a:solidFill>
                <a:latin typeface="微软雅黑" panose="020B0503020204020204" pitchFamily="34" charset="-122"/>
                <a:ea typeface="微软雅黑" panose="020B0503020204020204" pitchFamily="34" charset="-122"/>
              </a:rPr>
              <a:t>资源</a:t>
            </a:r>
            <a:r>
              <a:rPr lang="zh-CN" altLang="en-US" sz="2000" dirty="0">
                <a:solidFill>
                  <a:srgbClr val="194B85"/>
                </a:solidFill>
                <a:latin typeface="微软雅黑 Light" panose="020B0502040204020203" pitchFamily="34" charset="-122"/>
                <a:ea typeface="微软雅黑 Light" panose="020B0502040204020203" pitchFamily="34" charset="-122"/>
              </a:rPr>
              <a:t>安全</a:t>
            </a:r>
          </a:p>
        </p:txBody>
      </p:sp>
      <p:sp>
        <p:nvSpPr>
          <p:cNvPr id="54" name="矩形: 圆角 53">
            <a:extLst>
              <a:ext uri="{FF2B5EF4-FFF2-40B4-BE49-F238E27FC236}">
                <a16:creationId xmlns:a16="http://schemas.microsoft.com/office/drawing/2014/main" id="{B03BE882-66E6-10AC-4D2D-78E561904892}"/>
              </a:ext>
            </a:extLst>
          </p:cNvPr>
          <p:cNvSpPr/>
          <p:nvPr/>
        </p:nvSpPr>
        <p:spPr>
          <a:xfrm>
            <a:off x="7635080"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核</a:t>
            </a:r>
            <a:endPar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矩形: 圆角 55">
            <a:extLst>
              <a:ext uri="{FF2B5EF4-FFF2-40B4-BE49-F238E27FC236}">
                <a16:creationId xmlns:a16="http://schemas.microsoft.com/office/drawing/2014/main" id="{BE7A7057-8F70-074B-1B93-6C7282BF3224}"/>
              </a:ext>
            </a:extLst>
          </p:cNvPr>
          <p:cNvSpPr/>
          <p:nvPr/>
        </p:nvSpPr>
        <p:spPr>
          <a:xfrm>
            <a:off x="8368854" y="4009056"/>
            <a:ext cx="468000" cy="2304000"/>
          </a:xfrm>
          <a:prstGeom prst="roundRect">
            <a:avLst/>
          </a:prstGeom>
          <a:solidFill>
            <a:schemeClr val="accent4">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海外利益</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57" name="矩形: 圆角 56">
            <a:extLst>
              <a:ext uri="{FF2B5EF4-FFF2-40B4-BE49-F238E27FC236}">
                <a16:creationId xmlns:a16="http://schemas.microsoft.com/office/drawing/2014/main" id="{CFC8D292-D76C-6A36-6DAD-FFB8634065B8}"/>
              </a:ext>
            </a:extLst>
          </p:cNvPr>
          <p:cNvSpPr/>
          <p:nvPr/>
        </p:nvSpPr>
        <p:spPr>
          <a:xfrm>
            <a:off x="9102628" y="4009056"/>
            <a:ext cx="468000" cy="2304000"/>
          </a:xfrm>
          <a:prstGeom prst="roundRect">
            <a:avLst/>
          </a:prstGeom>
          <a:solidFill>
            <a:schemeClr val="accent6">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生物</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59" name="矩形: 圆角 58">
            <a:extLst>
              <a:ext uri="{FF2B5EF4-FFF2-40B4-BE49-F238E27FC236}">
                <a16:creationId xmlns:a16="http://schemas.microsoft.com/office/drawing/2014/main" id="{A9377B54-068A-774D-627B-924492A413FD}"/>
              </a:ext>
            </a:extLst>
          </p:cNvPr>
          <p:cNvSpPr/>
          <p:nvPr/>
        </p:nvSpPr>
        <p:spPr>
          <a:xfrm>
            <a:off x="9836402" y="4009056"/>
            <a:ext cx="468000" cy="2304000"/>
          </a:xfrm>
          <a:prstGeom prst="roundRect">
            <a:avLst/>
          </a:prstGeom>
          <a:solidFill>
            <a:schemeClr val="accent6">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太空</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矩形: 圆角 59">
            <a:extLst>
              <a:ext uri="{FF2B5EF4-FFF2-40B4-BE49-F238E27FC236}">
                <a16:creationId xmlns:a16="http://schemas.microsoft.com/office/drawing/2014/main" id="{1A6DDEBE-A479-6908-41EA-29592676DC2D}"/>
              </a:ext>
            </a:extLst>
          </p:cNvPr>
          <p:cNvSpPr/>
          <p:nvPr/>
        </p:nvSpPr>
        <p:spPr>
          <a:xfrm>
            <a:off x="10570176" y="4009056"/>
            <a:ext cx="468000" cy="2304000"/>
          </a:xfrm>
          <a:prstGeom prst="roundRect">
            <a:avLst/>
          </a:prstGeom>
          <a:solidFill>
            <a:schemeClr val="accent6">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极地</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61" name="矩形: 圆角 60">
            <a:extLst>
              <a:ext uri="{FF2B5EF4-FFF2-40B4-BE49-F238E27FC236}">
                <a16:creationId xmlns:a16="http://schemas.microsoft.com/office/drawing/2014/main" id="{1BD6CE8C-1D09-1094-D85B-AA7E04F9FF65}"/>
              </a:ext>
            </a:extLst>
          </p:cNvPr>
          <p:cNvSpPr/>
          <p:nvPr/>
        </p:nvSpPr>
        <p:spPr>
          <a:xfrm>
            <a:off x="11303949" y="4009056"/>
            <a:ext cx="468000" cy="2304000"/>
          </a:xfrm>
          <a:prstGeom prst="roundRect">
            <a:avLst/>
          </a:prstGeom>
          <a:solidFill>
            <a:schemeClr val="accent6">
              <a:lumMod val="40000"/>
              <a:lumOff val="6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深海</a:t>
            </a: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安全</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05" name="连接符: 肘形 104">
            <a:extLst>
              <a:ext uri="{FF2B5EF4-FFF2-40B4-BE49-F238E27FC236}">
                <a16:creationId xmlns:a16="http://schemas.microsoft.com/office/drawing/2014/main" id="{7F0FFB66-E6A2-129F-5A1F-20E6BFCF9405}"/>
              </a:ext>
            </a:extLst>
          </p:cNvPr>
          <p:cNvCxnSpPr>
            <a:cxnSpLocks/>
          </p:cNvCxnSpPr>
          <p:nvPr/>
        </p:nvCxnSpPr>
        <p:spPr>
          <a:xfrm rot="5400000">
            <a:off x="5582857" y="2054282"/>
            <a:ext cx="593813" cy="4240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C072BCA9-C5BC-1D45-D0F4-5931D5E389C2}"/>
              </a:ext>
            </a:extLst>
          </p:cNvPr>
          <p:cNvCxnSpPr>
            <a:cxnSpLocks/>
          </p:cNvCxnSpPr>
          <p:nvPr/>
        </p:nvCxnSpPr>
        <p:spPr>
          <a:xfrm rot="16200000" flipH="1">
            <a:off x="7967243" y="93906"/>
            <a:ext cx="593813" cy="43447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国家安全面临的风险与挑战</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国家政治安全形势最具挑战性</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“颜色革命”</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lvl="1" indent="-360000">
              <a:lnSpc>
                <a:spcPct val="150000"/>
              </a:lnSpc>
              <a:buFont typeface="Wingdings" panose="05000000000000000000" pitchFamily="2" charset="2"/>
              <a:buChar char="p"/>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党的执政 “四大危险”</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lang="zh-CN" altLang="en-US" sz="2000" dirty="0">
                <a:latin typeface="微软雅黑" panose="020B0503020204020204" pitchFamily="34" charset="-122"/>
                <a:ea typeface="微软雅黑" panose="020B0503020204020204" pitchFamily="34" charset="-122"/>
              </a:rPr>
              <a:t>精神懈怠危险、能力不足危险、脱离群众危险、消极腐败危险</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“带路党”、“走资派”、“香蕉人”</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民族分裂势力、间谍、内奸</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网络文化入侵</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国土安全形势趋于复杂化</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民族分裂势力</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周边国家</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8650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wipe(left)">
                                      <p:cBhvr>
                                        <p:cTn id="7" dur="500"/>
                                        <p:tgtEl>
                                          <p:spTgt spid="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xEl>
                                              <p:pRg st="1" end="1"/>
                                            </p:txEl>
                                          </p:spTgt>
                                        </p:tgtEl>
                                        <p:attrNameLst>
                                          <p:attrName>style.visibility</p:attrName>
                                        </p:attrNameLst>
                                      </p:cBhvr>
                                      <p:to>
                                        <p:strVal val="visible"/>
                                      </p:to>
                                    </p:set>
                                    <p:animEffect transition="in" filter="wipe(left)">
                                      <p:cBhvr>
                                        <p:cTn id="12" dur="500"/>
                                        <p:tgtEl>
                                          <p:spTgt spid="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
                                            <p:txEl>
                                              <p:pRg st="2" end="2"/>
                                            </p:txEl>
                                          </p:spTgt>
                                        </p:tgtEl>
                                        <p:attrNameLst>
                                          <p:attrName>style.visibility</p:attrName>
                                        </p:attrNameLst>
                                      </p:cBhvr>
                                      <p:to>
                                        <p:strVal val="visible"/>
                                      </p:to>
                                    </p:set>
                                    <p:animEffect transition="in" filter="wipe(left)">
                                      <p:cBhvr>
                                        <p:cTn id="17" dur="500"/>
                                        <p:tgtEl>
                                          <p:spTgt spid="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xEl>
                                              <p:pRg st="3" end="3"/>
                                            </p:txEl>
                                          </p:spTgt>
                                        </p:tgtEl>
                                        <p:attrNameLst>
                                          <p:attrName>style.visibility</p:attrName>
                                        </p:attrNameLst>
                                      </p:cBhvr>
                                      <p:to>
                                        <p:strVal val="visible"/>
                                      </p:to>
                                    </p:set>
                                    <p:animEffect transition="in" filter="wipe(left)">
                                      <p:cBhvr>
                                        <p:cTn id="22" dur="500"/>
                                        <p:tgtEl>
                                          <p:spTgt spid="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xEl>
                                              <p:pRg st="4" end="4"/>
                                            </p:txEl>
                                          </p:spTgt>
                                        </p:tgtEl>
                                        <p:attrNameLst>
                                          <p:attrName>style.visibility</p:attrName>
                                        </p:attrNameLst>
                                      </p:cBhvr>
                                      <p:to>
                                        <p:strVal val="visible"/>
                                      </p:to>
                                    </p:set>
                                    <p:animEffect transition="in" filter="wipe(left)">
                                      <p:cBhvr>
                                        <p:cTn id="27" dur="500"/>
                                        <p:tgtEl>
                                          <p:spTgt spid="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2">
                                            <p:txEl>
                                              <p:pRg st="5" end="5"/>
                                            </p:txEl>
                                          </p:spTgt>
                                        </p:tgtEl>
                                        <p:attrNameLst>
                                          <p:attrName>style.visibility</p:attrName>
                                        </p:attrNameLst>
                                      </p:cBhvr>
                                      <p:to>
                                        <p:strVal val="visible"/>
                                      </p:to>
                                    </p:set>
                                    <p:animEffect transition="in" filter="wipe(left)">
                                      <p:cBhvr>
                                        <p:cTn id="32" dur="500"/>
                                        <p:tgtEl>
                                          <p:spTgt spid="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2">
                                            <p:txEl>
                                              <p:pRg st="6" end="6"/>
                                            </p:txEl>
                                          </p:spTgt>
                                        </p:tgtEl>
                                        <p:attrNameLst>
                                          <p:attrName>style.visibility</p:attrName>
                                        </p:attrNameLst>
                                      </p:cBhvr>
                                      <p:to>
                                        <p:strVal val="visible"/>
                                      </p:to>
                                    </p:set>
                                    <p:animEffect transition="in" filter="wipe(left)">
                                      <p:cBhvr>
                                        <p:cTn id="37" dur="500"/>
                                        <p:tgtEl>
                                          <p:spTgt spid="6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2">
                                            <p:txEl>
                                              <p:pRg st="7" end="7"/>
                                            </p:txEl>
                                          </p:spTgt>
                                        </p:tgtEl>
                                        <p:attrNameLst>
                                          <p:attrName>style.visibility</p:attrName>
                                        </p:attrNameLst>
                                      </p:cBhvr>
                                      <p:to>
                                        <p:strVal val="visible"/>
                                      </p:to>
                                    </p:set>
                                    <p:animEffect transition="in" filter="wipe(left)">
                                      <p:cBhvr>
                                        <p:cTn id="42" dur="500"/>
                                        <p:tgtEl>
                                          <p:spTgt spid="6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2">
                                            <p:txEl>
                                              <p:pRg st="8" end="8"/>
                                            </p:txEl>
                                          </p:spTgt>
                                        </p:tgtEl>
                                        <p:attrNameLst>
                                          <p:attrName>style.visibility</p:attrName>
                                        </p:attrNameLst>
                                      </p:cBhvr>
                                      <p:to>
                                        <p:strVal val="visible"/>
                                      </p:to>
                                    </p:set>
                                    <p:animEffect transition="in" filter="wipe(left)">
                                      <p:cBhvr>
                                        <p:cTn id="47"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国家安全面临的风险与挑战</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4"/>
            <a:ext cx="10864850" cy="4982931"/>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经济安全形势有忧无患</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产业链不可靠，卡脖子问题突出</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房地产泡沫、杠杆率过高、地方政府债务、互联网金融</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疫情、单边主义、保护主义、霸权主义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社会安全：国内改革步入深水区，社会矛盾多发易发</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“中等收入陷阱”</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网络信息安全问题日益突出</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“棱镜门事件”</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网络攻击</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467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wipe(left)">
                                      <p:cBhvr>
                                        <p:cTn id="7" dur="500"/>
                                        <p:tgtEl>
                                          <p:spTgt spid="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xEl>
                                              <p:pRg st="1" end="1"/>
                                            </p:txEl>
                                          </p:spTgt>
                                        </p:tgtEl>
                                        <p:attrNameLst>
                                          <p:attrName>style.visibility</p:attrName>
                                        </p:attrNameLst>
                                      </p:cBhvr>
                                      <p:to>
                                        <p:strVal val="visible"/>
                                      </p:to>
                                    </p:set>
                                    <p:animEffect transition="in" filter="wipe(left)">
                                      <p:cBhvr>
                                        <p:cTn id="12" dur="500"/>
                                        <p:tgtEl>
                                          <p:spTgt spid="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
                                            <p:txEl>
                                              <p:pRg st="2" end="2"/>
                                            </p:txEl>
                                          </p:spTgt>
                                        </p:tgtEl>
                                        <p:attrNameLst>
                                          <p:attrName>style.visibility</p:attrName>
                                        </p:attrNameLst>
                                      </p:cBhvr>
                                      <p:to>
                                        <p:strVal val="visible"/>
                                      </p:to>
                                    </p:set>
                                    <p:animEffect transition="in" filter="wipe(left)">
                                      <p:cBhvr>
                                        <p:cTn id="17" dur="500"/>
                                        <p:tgtEl>
                                          <p:spTgt spid="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xEl>
                                              <p:pRg st="3" end="3"/>
                                            </p:txEl>
                                          </p:spTgt>
                                        </p:tgtEl>
                                        <p:attrNameLst>
                                          <p:attrName>style.visibility</p:attrName>
                                        </p:attrNameLst>
                                      </p:cBhvr>
                                      <p:to>
                                        <p:strVal val="visible"/>
                                      </p:to>
                                    </p:set>
                                    <p:animEffect transition="in" filter="wipe(left)">
                                      <p:cBhvr>
                                        <p:cTn id="22" dur="500"/>
                                        <p:tgtEl>
                                          <p:spTgt spid="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xEl>
                                              <p:pRg st="4" end="4"/>
                                            </p:txEl>
                                          </p:spTgt>
                                        </p:tgtEl>
                                        <p:attrNameLst>
                                          <p:attrName>style.visibility</p:attrName>
                                        </p:attrNameLst>
                                      </p:cBhvr>
                                      <p:to>
                                        <p:strVal val="visible"/>
                                      </p:to>
                                    </p:set>
                                    <p:animEffect transition="in" filter="wipe(left)">
                                      <p:cBhvr>
                                        <p:cTn id="27" dur="500"/>
                                        <p:tgtEl>
                                          <p:spTgt spid="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2">
                                            <p:txEl>
                                              <p:pRg st="5" end="5"/>
                                            </p:txEl>
                                          </p:spTgt>
                                        </p:tgtEl>
                                        <p:attrNameLst>
                                          <p:attrName>style.visibility</p:attrName>
                                        </p:attrNameLst>
                                      </p:cBhvr>
                                      <p:to>
                                        <p:strVal val="visible"/>
                                      </p:to>
                                    </p:set>
                                    <p:animEffect transition="in" filter="wipe(left)">
                                      <p:cBhvr>
                                        <p:cTn id="32" dur="500"/>
                                        <p:tgtEl>
                                          <p:spTgt spid="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2">
                                            <p:txEl>
                                              <p:pRg st="6" end="6"/>
                                            </p:txEl>
                                          </p:spTgt>
                                        </p:tgtEl>
                                        <p:attrNameLst>
                                          <p:attrName>style.visibility</p:attrName>
                                        </p:attrNameLst>
                                      </p:cBhvr>
                                      <p:to>
                                        <p:strVal val="visible"/>
                                      </p:to>
                                    </p:set>
                                    <p:animEffect transition="in" filter="wipe(left)">
                                      <p:cBhvr>
                                        <p:cTn id="37" dur="500"/>
                                        <p:tgtEl>
                                          <p:spTgt spid="6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2">
                                            <p:txEl>
                                              <p:pRg st="7" end="7"/>
                                            </p:txEl>
                                          </p:spTgt>
                                        </p:tgtEl>
                                        <p:attrNameLst>
                                          <p:attrName>style.visibility</p:attrName>
                                        </p:attrNameLst>
                                      </p:cBhvr>
                                      <p:to>
                                        <p:strVal val="visible"/>
                                      </p:to>
                                    </p:set>
                                    <p:animEffect transition="in" filter="wipe(left)">
                                      <p:cBhvr>
                                        <p:cTn id="42" dur="500"/>
                                        <p:tgtEl>
                                          <p:spTgt spid="6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2">
                                            <p:txEl>
                                              <p:pRg st="8" end="8"/>
                                            </p:txEl>
                                          </p:spTgt>
                                        </p:tgtEl>
                                        <p:attrNameLst>
                                          <p:attrName>style.visibility</p:attrName>
                                        </p:attrNameLst>
                                      </p:cBhvr>
                                      <p:to>
                                        <p:strVal val="visible"/>
                                      </p:to>
                                    </p:set>
                                    <p:animEffect transition="in" filter="wipe(left)">
                                      <p:cBhvr>
                                        <p:cTn id="47"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网络与信息安全法律体系</a:t>
            </a:r>
          </a:p>
        </p:txBody>
      </p:sp>
      <p:sp>
        <p:nvSpPr>
          <p:cNvPr id="5" name="矩形: 圆角 4">
            <a:extLst>
              <a:ext uri="{FF2B5EF4-FFF2-40B4-BE49-F238E27FC236}">
                <a16:creationId xmlns:a16="http://schemas.microsoft.com/office/drawing/2014/main" id="{6B3575A3-D954-4B35-95EA-57E53812CA08}"/>
              </a:ext>
            </a:extLst>
          </p:cNvPr>
          <p:cNvSpPr/>
          <p:nvPr/>
        </p:nvSpPr>
        <p:spPr>
          <a:xfrm>
            <a:off x="241963" y="3069000"/>
            <a:ext cx="1800000" cy="720000"/>
          </a:xfrm>
          <a:prstGeom prst="roundRect">
            <a:avLst/>
          </a:prstGeom>
          <a:solidFill>
            <a:srgbClr val="FFE285"/>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国家安全法</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id="{7317E390-F17A-4006-A7B0-53863D9D23DA}"/>
              </a:ext>
            </a:extLst>
          </p:cNvPr>
          <p:cNvSpPr/>
          <p:nvPr/>
        </p:nvSpPr>
        <p:spPr>
          <a:xfrm>
            <a:off x="2691757" y="1471930"/>
            <a:ext cx="2016000" cy="720000"/>
          </a:xfrm>
          <a:prstGeom prst="roundRect">
            <a:avLst/>
          </a:prstGeom>
          <a:solidFill>
            <a:srgbClr val="E1FFE0"/>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网络安全法</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7" name="矩形: 圆角 36">
            <a:extLst>
              <a:ext uri="{FF2B5EF4-FFF2-40B4-BE49-F238E27FC236}">
                <a16:creationId xmlns:a16="http://schemas.microsoft.com/office/drawing/2014/main" id="{4CDD14A3-D7B1-4509-A66C-D539565C7093}"/>
              </a:ext>
            </a:extLst>
          </p:cNvPr>
          <p:cNvSpPr/>
          <p:nvPr/>
        </p:nvSpPr>
        <p:spPr>
          <a:xfrm>
            <a:off x="2691757" y="2719095"/>
            <a:ext cx="2016000" cy="720000"/>
          </a:xfrm>
          <a:prstGeom prst="roundRect">
            <a:avLst/>
          </a:prstGeom>
          <a:solidFill>
            <a:srgbClr val="C9FA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数据安全法</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9" name="矩形: 圆角 38">
            <a:extLst>
              <a:ext uri="{FF2B5EF4-FFF2-40B4-BE49-F238E27FC236}">
                <a16:creationId xmlns:a16="http://schemas.microsoft.com/office/drawing/2014/main" id="{F1962039-3F3E-41B3-B682-2F6925D09BAC}"/>
              </a:ext>
            </a:extLst>
          </p:cNvPr>
          <p:cNvSpPr/>
          <p:nvPr/>
        </p:nvSpPr>
        <p:spPr>
          <a:xfrm>
            <a:off x="2691757" y="3966260"/>
            <a:ext cx="2016000" cy="720000"/>
          </a:xfrm>
          <a:prstGeom prst="roundRect">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个人信息保护法</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1" name="矩形: 圆角 40">
            <a:extLst>
              <a:ext uri="{FF2B5EF4-FFF2-40B4-BE49-F238E27FC236}">
                <a16:creationId xmlns:a16="http://schemas.microsoft.com/office/drawing/2014/main" id="{E03ADEE5-E2D1-4C9E-A672-55825AEE8BC2}"/>
              </a:ext>
            </a:extLst>
          </p:cNvPr>
          <p:cNvSpPr/>
          <p:nvPr/>
        </p:nvSpPr>
        <p:spPr>
          <a:xfrm>
            <a:off x="5513677" y="1474782"/>
            <a:ext cx="5112000" cy="720000"/>
          </a:xfrm>
          <a:prstGeom prst="roundRect">
            <a:avLst/>
          </a:prstGeom>
          <a:solidFill>
            <a:srgbClr val="E1FFE0"/>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网络安全审查办法</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3" name="矩形: 圆角 42">
            <a:extLst>
              <a:ext uri="{FF2B5EF4-FFF2-40B4-BE49-F238E27FC236}">
                <a16:creationId xmlns:a16="http://schemas.microsoft.com/office/drawing/2014/main" id="{13BA4A3C-DAD8-47AE-9A05-19916AF834D3}"/>
              </a:ext>
            </a:extLst>
          </p:cNvPr>
          <p:cNvSpPr/>
          <p:nvPr/>
        </p:nvSpPr>
        <p:spPr>
          <a:xfrm>
            <a:off x="5513677" y="2222511"/>
            <a:ext cx="5112000" cy="720000"/>
          </a:xfrm>
          <a:prstGeom prst="roundRect">
            <a:avLst/>
          </a:prstGeom>
          <a:solidFill>
            <a:srgbClr val="E1FFE0"/>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网络安全等级保护制度</a:t>
            </a:r>
            <a:r>
              <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等保</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4" name="矩形: 圆角 43">
            <a:extLst>
              <a:ext uri="{FF2B5EF4-FFF2-40B4-BE49-F238E27FC236}">
                <a16:creationId xmlns:a16="http://schemas.microsoft.com/office/drawing/2014/main" id="{32349152-C884-4246-A860-3F198DCF12CE}"/>
              </a:ext>
            </a:extLst>
          </p:cNvPr>
          <p:cNvSpPr/>
          <p:nvPr/>
        </p:nvSpPr>
        <p:spPr>
          <a:xfrm>
            <a:off x="5513677" y="2970240"/>
            <a:ext cx="5112000" cy="720000"/>
          </a:xfrm>
          <a:prstGeom prst="roundRect">
            <a:avLst/>
          </a:prstGeom>
          <a:solidFill>
            <a:srgbClr val="E1FFE0"/>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关键信息基础设施安全保护条例</a:t>
            </a:r>
            <a:r>
              <a:rPr kumimoji="0" lang="en-US" altLang="zh-CN"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关保</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6" name="矩形: 圆角 45">
            <a:extLst>
              <a:ext uri="{FF2B5EF4-FFF2-40B4-BE49-F238E27FC236}">
                <a16:creationId xmlns:a16="http://schemas.microsoft.com/office/drawing/2014/main" id="{F21F8847-D6C1-443E-89C2-D27B7E540076}"/>
              </a:ext>
            </a:extLst>
          </p:cNvPr>
          <p:cNvSpPr/>
          <p:nvPr/>
        </p:nvSpPr>
        <p:spPr>
          <a:xfrm>
            <a:off x="2691757" y="5213426"/>
            <a:ext cx="2016000" cy="720000"/>
          </a:xfrm>
          <a:prstGeom prst="roundRect">
            <a:avLst/>
          </a:prstGeom>
          <a:no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密码法</a:t>
            </a:r>
            <a:endPar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cxnSp>
        <p:nvCxnSpPr>
          <p:cNvPr id="4" name="连接符: 肘形 3">
            <a:extLst>
              <a:ext uri="{FF2B5EF4-FFF2-40B4-BE49-F238E27FC236}">
                <a16:creationId xmlns:a16="http://schemas.microsoft.com/office/drawing/2014/main" id="{4BCE5ECD-BF2E-4C01-B2E6-0955C3D5232D}"/>
              </a:ext>
            </a:extLst>
          </p:cNvPr>
          <p:cNvCxnSpPr>
            <a:cxnSpLocks/>
            <a:stCxn id="5" idx="3"/>
            <a:endCxn id="15" idx="1"/>
          </p:cNvCxnSpPr>
          <p:nvPr/>
        </p:nvCxnSpPr>
        <p:spPr>
          <a:xfrm flipV="1">
            <a:off x="2041963" y="1831930"/>
            <a:ext cx="649794" cy="15970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3EFB0F1-DB25-44A2-B5E5-F040551910E7}"/>
              </a:ext>
            </a:extLst>
          </p:cNvPr>
          <p:cNvCxnSpPr>
            <a:cxnSpLocks/>
            <a:stCxn id="5" idx="3"/>
            <a:endCxn id="37" idx="1"/>
          </p:cNvCxnSpPr>
          <p:nvPr/>
        </p:nvCxnSpPr>
        <p:spPr>
          <a:xfrm flipV="1">
            <a:off x="2041963" y="3079095"/>
            <a:ext cx="649794" cy="34990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9C8F0438-FE86-4338-B518-BCCFA5983931}"/>
              </a:ext>
            </a:extLst>
          </p:cNvPr>
          <p:cNvCxnSpPr>
            <a:cxnSpLocks/>
            <a:stCxn id="5" idx="3"/>
            <a:endCxn id="39" idx="1"/>
          </p:cNvCxnSpPr>
          <p:nvPr/>
        </p:nvCxnSpPr>
        <p:spPr>
          <a:xfrm>
            <a:off x="2041963" y="3429000"/>
            <a:ext cx="649794" cy="8972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0B7C960F-544C-4E6C-A96C-76AA3689828C}"/>
              </a:ext>
            </a:extLst>
          </p:cNvPr>
          <p:cNvCxnSpPr>
            <a:cxnSpLocks/>
            <a:stCxn id="5" idx="3"/>
            <a:endCxn id="46" idx="1"/>
          </p:cNvCxnSpPr>
          <p:nvPr/>
        </p:nvCxnSpPr>
        <p:spPr>
          <a:xfrm>
            <a:off x="2041963" y="3429000"/>
            <a:ext cx="649794" cy="214442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BE2C271E-54C3-4899-933A-6A8974D1A1C6}"/>
              </a:ext>
            </a:extLst>
          </p:cNvPr>
          <p:cNvSpPr/>
          <p:nvPr/>
        </p:nvSpPr>
        <p:spPr>
          <a:xfrm>
            <a:off x="5513677" y="5213426"/>
            <a:ext cx="5112000" cy="720000"/>
          </a:xfrm>
          <a:prstGeom prst="roundRect">
            <a:avLst/>
          </a:prstGeom>
          <a:solidFill>
            <a:schemeClr val="accent6">
              <a:lumMod val="20000"/>
              <a:lumOff val="8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生成式人工智能服务管理办法（征求意见稿）</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83" name="灯片编号占位符 3">
            <a:extLst>
              <a:ext uri="{FF2B5EF4-FFF2-40B4-BE49-F238E27FC236}">
                <a16:creationId xmlns:a16="http://schemas.microsoft.com/office/drawing/2014/main" id="{1152116A-94A5-431D-823A-8258778CBAC2}"/>
              </a:ext>
            </a:extLst>
          </p:cNvPr>
          <p:cNvSpPr>
            <a:spLocks noGrp="1"/>
          </p:cNvSpPr>
          <p:nvPr>
            <p:ph type="sldNum" sz="quarter" idx="12"/>
          </p:nvPr>
        </p:nvSpPr>
        <p:spPr>
          <a:xfrm>
            <a:off x="5778500" y="6459285"/>
            <a:ext cx="622300" cy="365125"/>
          </a:xfrm>
        </p:spPr>
        <p:txBody>
          <a:bodyPr/>
          <a:lstStyle/>
          <a:p>
            <a:fld id="{8721491F-D304-4A06-8CBD-23BCF5D1E510}" type="slidenum">
              <a:rPr lang="zh-CN" altLang="en-US" smtClean="0"/>
              <a:pPr/>
              <a:t>8</a:t>
            </a:fld>
            <a:endParaRPr lang="zh-CN" altLang="en-US" dirty="0"/>
          </a:p>
        </p:txBody>
      </p:sp>
      <p:sp>
        <p:nvSpPr>
          <p:cNvPr id="6" name="矩形: 圆角 5">
            <a:extLst>
              <a:ext uri="{FF2B5EF4-FFF2-40B4-BE49-F238E27FC236}">
                <a16:creationId xmlns:a16="http://schemas.microsoft.com/office/drawing/2014/main" id="{F4F75C6F-A233-204A-A237-0C142022E4D1}"/>
              </a:ext>
            </a:extLst>
          </p:cNvPr>
          <p:cNvSpPr/>
          <p:nvPr/>
        </p:nvSpPr>
        <p:spPr>
          <a:xfrm>
            <a:off x="5513677" y="4465698"/>
            <a:ext cx="5112000" cy="720000"/>
          </a:xfrm>
          <a:prstGeom prst="roundRect">
            <a:avLst/>
          </a:prstGeom>
          <a:solidFill>
            <a:schemeClr val="accent6">
              <a:lumMod val="20000"/>
              <a:lumOff val="80000"/>
            </a:schemeClr>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网络数据安全管理条例（征求意见）</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2">
            <a:extLst>
              <a:ext uri="{FF2B5EF4-FFF2-40B4-BE49-F238E27FC236}">
                <a16:creationId xmlns:a16="http://schemas.microsoft.com/office/drawing/2014/main" id="{75AD3E29-BA88-6554-9F00-775FA283792E}"/>
              </a:ext>
            </a:extLst>
          </p:cNvPr>
          <p:cNvSpPr/>
          <p:nvPr/>
        </p:nvSpPr>
        <p:spPr>
          <a:xfrm>
            <a:off x="5513677" y="3717969"/>
            <a:ext cx="5112000" cy="720000"/>
          </a:xfrm>
          <a:prstGeom prst="roundRect">
            <a:avLst/>
          </a:prstGeom>
          <a:solidFill>
            <a:srgbClr val="E1FFE0"/>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互联网信息服务算法推荐管理规定</a:t>
            </a:r>
            <a:endParaRPr kumimoji="0" lang="zh-CN" altLang="en-US"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3351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1" y="3668486"/>
            <a:ext cx="8496539"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网络安全</a:t>
            </a:r>
            <a:endParaRPr lang="en-US" altLang="zh-CN" sz="4000" dirty="0">
              <a:solidFill>
                <a:srgbClr val="194B85"/>
              </a:solidFill>
              <a:latin typeface="Segoe UI"/>
              <a:ea typeface="微软雅黑"/>
            </a:endParaRPr>
          </a:p>
        </p:txBody>
      </p:sp>
    </p:spTree>
    <p:extLst>
      <p:ext uri="{BB962C8B-B14F-4D97-AF65-F5344CB8AC3E}">
        <p14:creationId xmlns:p14="http://schemas.microsoft.com/office/powerpoint/2010/main" val="4065993522"/>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26810</TotalTime>
  <Words>3095</Words>
  <Application>Microsoft Office PowerPoint</Application>
  <PresentationFormat>宽屏</PresentationFormat>
  <Paragraphs>329</Paragraphs>
  <Slides>31</Slides>
  <Notes>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31</vt:i4>
      </vt:variant>
    </vt:vector>
  </HeadingPairs>
  <TitlesOfParts>
    <vt:vector size="46" baseType="lpstr">
      <vt:lpstr>Microsoft YaHei UI</vt:lpstr>
      <vt:lpstr>等线</vt:lpstr>
      <vt:lpstr>等线 Light</vt:lpstr>
      <vt:lpstr>华文楷体</vt:lpstr>
      <vt:lpstr>华文新魏</vt:lpstr>
      <vt:lpstr>Microsoft YaHei</vt:lpstr>
      <vt:lpstr>Microsoft YaHei</vt:lpstr>
      <vt:lpstr>微软雅黑 Light</vt:lpstr>
      <vt:lpstr>Arial</vt:lpstr>
      <vt:lpstr>Impact</vt:lpstr>
      <vt:lpstr>Segoe UI</vt:lpstr>
      <vt:lpstr>Segoe UI Light</vt:lpstr>
      <vt:lpstr>Wingdings</vt:lpstr>
      <vt:lpstr>Office 主题​​</vt:lpstr>
      <vt:lpstr>1_Office 主题​​</vt:lpstr>
      <vt:lpstr>工程概论 第3章 信息安全与隐私</vt:lpstr>
      <vt:lpstr>教学内容</vt:lpstr>
      <vt:lpstr>PowerPoint 演示文稿</vt:lpstr>
      <vt:lpstr>国家安全</vt:lpstr>
      <vt:lpstr>坚持总体国家安全观，完善国家安全体系</vt:lpstr>
      <vt:lpstr>国家安全面临的风险与挑战</vt:lpstr>
      <vt:lpstr>国家安全面临的风险与挑战</vt:lpstr>
      <vt:lpstr>网络与信息安全法律体系</vt:lpstr>
      <vt:lpstr>PowerPoint 演示文稿</vt:lpstr>
      <vt:lpstr>网络安全重要性</vt:lpstr>
      <vt:lpstr>网络安全法</vt:lpstr>
      <vt:lpstr>网络安全法</vt:lpstr>
      <vt:lpstr>网络安全案例</vt:lpstr>
      <vt:lpstr>网络安全案例</vt:lpstr>
      <vt:lpstr>网络安全案例</vt:lpstr>
      <vt:lpstr>网络安全案例</vt:lpstr>
      <vt:lpstr>PowerPoint 演示文稿</vt:lpstr>
      <vt:lpstr>个人信息保护法</vt:lpstr>
      <vt:lpstr>个人信息保护法</vt:lpstr>
      <vt:lpstr>个人信息保护法</vt:lpstr>
      <vt:lpstr>个人信息泄露严重</vt:lpstr>
      <vt:lpstr>个人信息泄露严重</vt:lpstr>
      <vt:lpstr>个人信息泄露严重</vt:lpstr>
      <vt:lpstr>PowerPoint 演示文稿</vt:lpstr>
      <vt:lpstr>数据安全法</vt:lpstr>
      <vt:lpstr>数据安全法</vt:lpstr>
      <vt:lpstr>数据安全法</vt:lpstr>
      <vt:lpstr>数据安全法</vt:lpstr>
      <vt:lpstr>数据安全法</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2140</cp:revision>
  <dcterms:created xsi:type="dcterms:W3CDTF">2020-11-28T11:27:57Z</dcterms:created>
  <dcterms:modified xsi:type="dcterms:W3CDTF">2023-04-28T00:56:34Z</dcterms:modified>
</cp:coreProperties>
</file>